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0" r:id="rId2"/>
    <p:sldId id="257" r:id="rId3"/>
    <p:sldId id="371" r:id="rId4"/>
    <p:sldId id="258" r:id="rId5"/>
    <p:sldId id="268" r:id="rId6"/>
    <p:sldId id="307" r:id="rId7"/>
    <p:sldId id="272" r:id="rId8"/>
    <p:sldId id="301" r:id="rId9"/>
    <p:sldId id="303" r:id="rId10"/>
    <p:sldId id="304" r:id="rId11"/>
    <p:sldId id="327" r:id="rId12"/>
    <p:sldId id="290" r:id="rId13"/>
    <p:sldId id="374" r:id="rId14"/>
    <p:sldId id="305" r:id="rId15"/>
    <p:sldId id="308" r:id="rId16"/>
    <p:sldId id="260" r:id="rId17"/>
    <p:sldId id="302" r:id="rId18"/>
    <p:sldId id="306" r:id="rId19"/>
    <p:sldId id="261" r:id="rId20"/>
    <p:sldId id="263" r:id="rId21"/>
    <p:sldId id="274" r:id="rId22"/>
    <p:sldId id="265" r:id="rId23"/>
    <p:sldId id="266" r:id="rId24"/>
    <p:sldId id="276" r:id="rId25"/>
    <p:sldId id="373" r:id="rId26"/>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1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4AB36-BE62-4FDB-B7AF-014702755610}" v="34" dt="2023-05-15T03:13:05.845"/>
    <p1510:client id="{225E3061-3B9E-467C-BC38-D71858BA361E}" v="4" dt="2023-05-19T18:14:23.255"/>
    <p1510:client id="{296A1DB5-5EBA-4D2B-B1B1-69368A6F457A}" v="3" dt="2023-05-14T15:19:41.976"/>
    <p1510:client id="{3B11ACAB-D279-4DDD-A5A1-65A517F2CC2F}" v="2297" dt="2023-05-14T19:35:53.455"/>
    <p1510:client id="{44651BDC-0339-45AD-9319-019CE9331DEF}" v="954" dt="2023-05-19T21:51:02.725"/>
    <p1510:client id="{611C1D44-D056-4AAC-AD3F-E09C99BCE42A}" v="1049" dt="2023-05-19T21:51:17.425"/>
    <p1510:client id="{88826BD7-D516-4D58-8AD8-3A16ADC08C68}" v="262" dt="2023-05-14T19:54:29.533"/>
    <p1510:client id="{9C7B15BC-0C7F-4650-B373-002B31955FF0}" v="13" dt="2023-05-14T19:59:46.667"/>
    <p1510:client id="{AF1F94AB-9164-4ADD-A3D1-2843F3EC3F99}" v="119" dt="2023-05-14T16:58:38.193"/>
    <p1510:client id="{BAF0B28A-085D-4510-B465-666FD8B77161}" v="309" dt="2023-05-14T19:23:19.215"/>
    <p1510:client id="{D7238040-3F84-4AE0-AC5B-4A442D5F9008}" v="88" dt="2023-05-15T08:25:46.833"/>
    <p1510:client id="{E55ECA95-1348-406E-8AB4-B8A06B06ACB4}" v="33" dt="2023-05-19T18:05:07.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36"/>
        <p:guide pos="21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Logo, company name&#10;&#10;Description automatically generated">
            <a:extLst>
              <a:ext uri="{FF2B5EF4-FFF2-40B4-BE49-F238E27FC236}">
                <a16:creationId xmlns:a16="http://schemas.microsoft.com/office/drawing/2014/main" id="{099F0727-6920-6851-AFAC-9647E9F1E0D1}"/>
              </a:ext>
            </a:extLst>
          </p:cNvPr>
          <p:cNvPicPr>
            <a:picLocks noChangeAspect="1"/>
          </p:cNvPicPr>
          <p:nvPr/>
        </p:nvPicPr>
        <p:blipFill>
          <a:blip r:embed="rId2"/>
          <a:stretch>
            <a:fillRect/>
          </a:stretch>
        </p:blipFill>
        <p:spPr>
          <a:xfrm>
            <a:off x="6120245" y="3447183"/>
            <a:ext cx="6047509" cy="3392631"/>
          </a:xfrm>
          <a:prstGeom prst="rect">
            <a:avLst/>
          </a:prstGeom>
        </p:spPr>
      </p:pic>
      <p:pic>
        <p:nvPicPr>
          <p:cNvPr id="2" name="Picture 1" descr="mietfulllogo"/>
          <p:cNvPicPr>
            <a:picLocks noChangeAspect="1"/>
          </p:cNvPicPr>
          <p:nvPr/>
        </p:nvPicPr>
        <p:blipFill>
          <a:blip r:embed="rId3"/>
          <a:stretch>
            <a:fillRect/>
          </a:stretch>
        </p:blipFill>
        <p:spPr>
          <a:xfrm>
            <a:off x="6501245" y="1496291"/>
            <a:ext cx="5286375" cy="1864360"/>
          </a:xfrm>
          <a:prstGeom prst="rect">
            <a:avLst/>
          </a:prstGeom>
        </p:spPr>
      </p:pic>
      <p:sp>
        <p:nvSpPr>
          <p:cNvPr id="14" name="Text Box 13"/>
          <p:cNvSpPr txBox="1"/>
          <p:nvPr/>
        </p:nvSpPr>
        <p:spPr>
          <a:xfrm>
            <a:off x="550718" y="6050971"/>
            <a:ext cx="17189450" cy="646331"/>
          </a:xfrm>
          <a:prstGeom prst="rect">
            <a:avLst/>
          </a:prstGeom>
          <a:noFill/>
        </p:spPr>
        <p:txBody>
          <a:bodyPr wrap="square" lIns="91440" tIns="45720" rIns="91440" bIns="45720" rtlCol="0" anchor="t">
            <a:spAutoFit/>
          </a:bodyPr>
          <a:lstStyle/>
          <a:p>
            <a:pPr algn="ctr"/>
            <a:r>
              <a:rPr lang="en-US" altLang="en-IN" sz="3600" b="1" spc="20">
                <a:solidFill>
                  <a:srgbClr val="000000"/>
                </a:solidFill>
                <a:latin typeface="Times New Roman"/>
                <a:cs typeface="Times New Roman"/>
                <a:sym typeface="+mn-ea"/>
              </a:rPr>
              <a:t>Intrusion Detection in Home Automation Using Computer Vision and Honeypots</a:t>
            </a:r>
            <a:endParaRPr lang="en-US" altLang="en-IN" sz="3600" b="1" spc="20">
              <a:solidFill>
                <a:srgbClr val="000000"/>
              </a:solidFill>
              <a:latin typeface="Times New Roman"/>
              <a:cs typeface="Times New Roman"/>
            </a:endParaRPr>
          </a:p>
        </p:txBody>
      </p:sp>
      <p:sp>
        <p:nvSpPr>
          <p:cNvPr id="21" name="object 8"/>
          <p:cNvSpPr/>
          <p:nvPr/>
        </p:nvSpPr>
        <p:spPr>
          <a:xfrm>
            <a:off x="15496623" y="9092045"/>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a:endParaRPr/>
          </a:p>
        </p:txBody>
      </p:sp>
      <p:pic>
        <p:nvPicPr>
          <p:cNvPr id="3" name="Picture 3" descr="Shape&#10;&#10;Description automatically generated">
            <a:extLst>
              <a:ext uri="{FF2B5EF4-FFF2-40B4-BE49-F238E27FC236}">
                <a16:creationId xmlns:a16="http://schemas.microsoft.com/office/drawing/2014/main" id="{201F21C0-0247-49AB-D321-57338EC56DA1}"/>
              </a:ext>
            </a:extLst>
          </p:cNvPr>
          <p:cNvPicPr>
            <a:picLocks noChangeAspect="1"/>
          </p:cNvPicPr>
          <p:nvPr/>
        </p:nvPicPr>
        <p:blipFill>
          <a:blip r:embed="rId4"/>
          <a:stretch>
            <a:fillRect/>
          </a:stretch>
        </p:blipFill>
        <p:spPr>
          <a:xfrm>
            <a:off x="0" y="3602"/>
            <a:ext cx="2743200" cy="2237232"/>
          </a:xfrm>
          <a:prstGeom prst="rect">
            <a:avLst/>
          </a:prstGeom>
        </p:spPr>
      </p:pic>
      <p:sp>
        <p:nvSpPr>
          <p:cNvPr id="4" name="object 8">
            <a:extLst>
              <a:ext uri="{FF2B5EF4-FFF2-40B4-BE49-F238E27FC236}">
                <a16:creationId xmlns:a16="http://schemas.microsoft.com/office/drawing/2014/main" id="{1FCA95E6-2175-4CF6-E44B-805493F9136B}"/>
              </a:ext>
            </a:extLst>
          </p:cNvPr>
          <p:cNvSpPr/>
          <p:nvPr/>
        </p:nvSpPr>
        <p:spPr>
          <a:xfrm>
            <a:off x="3777" y="9092044"/>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a:endParaRPr/>
          </a:p>
        </p:txBody>
      </p:sp>
      <p:pic>
        <p:nvPicPr>
          <p:cNvPr id="5" name="Picture 3" descr="Shape&#10;&#10;Description automatically generated">
            <a:extLst>
              <a:ext uri="{FF2B5EF4-FFF2-40B4-BE49-F238E27FC236}">
                <a16:creationId xmlns:a16="http://schemas.microsoft.com/office/drawing/2014/main" id="{E0341E0D-40E3-81ED-5A68-9E8611805C69}"/>
              </a:ext>
            </a:extLst>
          </p:cNvPr>
          <p:cNvPicPr>
            <a:picLocks noChangeAspect="1"/>
          </p:cNvPicPr>
          <p:nvPr/>
        </p:nvPicPr>
        <p:blipFill>
          <a:blip r:embed="rId4"/>
          <a:stretch>
            <a:fillRect/>
          </a:stretch>
        </p:blipFill>
        <p:spPr>
          <a:xfrm flipH="1">
            <a:off x="15544799" y="3602"/>
            <a:ext cx="2743200" cy="2237232"/>
          </a:xfrm>
          <a:prstGeom prst="rect">
            <a:avLst/>
          </a:prstGeom>
        </p:spPr>
      </p:pic>
      <p:sp>
        <p:nvSpPr>
          <p:cNvPr id="8" name="TextBox 7">
            <a:extLst>
              <a:ext uri="{FF2B5EF4-FFF2-40B4-BE49-F238E27FC236}">
                <a16:creationId xmlns:a16="http://schemas.microsoft.com/office/drawing/2014/main" id="{2E283237-C960-D06C-42F3-5571E290C817}"/>
              </a:ext>
            </a:extLst>
          </p:cNvPr>
          <p:cNvSpPr txBox="1"/>
          <p:nvPr/>
        </p:nvSpPr>
        <p:spPr>
          <a:xfrm>
            <a:off x="6281304" y="3792682"/>
            <a:ext cx="5735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cs typeface="Times New Roman"/>
              </a:rPr>
              <a:t>Mini Project - COM-612</a:t>
            </a:r>
            <a:endParaRPr lang="en-US">
              <a:ea typeface="Calibri"/>
              <a:cs typeface="Calibri"/>
            </a:endParaRPr>
          </a:p>
        </p:txBody>
      </p:sp>
      <p:grpSp>
        <p:nvGrpSpPr>
          <p:cNvPr id="11" name="Group 10">
            <a:extLst>
              <a:ext uri="{FF2B5EF4-FFF2-40B4-BE49-F238E27FC236}">
                <a16:creationId xmlns:a16="http://schemas.microsoft.com/office/drawing/2014/main" id="{B6E40C40-71BE-68C5-AC75-8F3D0261FBE8}"/>
              </a:ext>
            </a:extLst>
          </p:cNvPr>
          <p:cNvGrpSpPr/>
          <p:nvPr/>
        </p:nvGrpSpPr>
        <p:grpSpPr>
          <a:xfrm>
            <a:off x="5578230" y="6983431"/>
            <a:ext cx="7147458" cy="1446551"/>
            <a:chOff x="-1510393" y="8141275"/>
            <a:chExt cx="7147458" cy="1446551"/>
          </a:xfrm>
        </p:grpSpPr>
        <p:sp>
          <p:nvSpPr>
            <p:cNvPr id="6" name="TextBox 5">
              <a:extLst>
                <a:ext uri="{FF2B5EF4-FFF2-40B4-BE49-F238E27FC236}">
                  <a16:creationId xmlns:a16="http://schemas.microsoft.com/office/drawing/2014/main" id="{EA5D8372-47AB-E97B-07ED-41E102E48DF6}"/>
                </a:ext>
              </a:extLst>
            </p:cNvPr>
            <p:cNvSpPr txBox="1"/>
            <p:nvPr/>
          </p:nvSpPr>
          <p:spPr>
            <a:xfrm>
              <a:off x="-1510393" y="8141276"/>
              <a:ext cx="484067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Times New Roman"/>
                  <a:cs typeface="Times New Roman"/>
                </a:rPr>
                <a:t> Aadhaar Koul(Team Leader)</a:t>
              </a:r>
            </a:p>
            <a:p>
              <a:pPr algn="ctr"/>
              <a:r>
                <a:rPr lang="en-US" sz="2200" b="1">
                  <a:latin typeface="Times New Roman"/>
                  <a:cs typeface="Times New Roman"/>
                </a:rPr>
                <a:t>Arjun Charak(Team Member)</a:t>
              </a:r>
              <a:endParaRPr lang="en-US" sz="2200">
                <a:latin typeface="Times New Roman"/>
                <a:cs typeface="Times New Roman"/>
              </a:endParaRPr>
            </a:p>
            <a:p>
              <a:pPr algn="ctr"/>
              <a:r>
                <a:rPr lang="en-US" sz="2200" b="1">
                  <a:latin typeface="Times New Roman"/>
                  <a:cs typeface="Times New Roman"/>
                </a:rPr>
                <a:t>Baseer Fatima(Team Member)</a:t>
              </a:r>
              <a:endParaRPr lang="en-US" sz="2200">
                <a:latin typeface="Times New Roman"/>
                <a:cs typeface="Times New Roman"/>
              </a:endParaRPr>
            </a:p>
            <a:p>
              <a:pPr algn="ctr"/>
              <a:r>
                <a:rPr lang="en-US" sz="2200" b="1">
                  <a:latin typeface="Times New Roman"/>
                  <a:cs typeface="Times New Roman"/>
                </a:rPr>
                <a:t>N</a:t>
              </a:r>
              <a:r>
                <a:rPr lang="en-IN" sz="2200" b="1">
                  <a:latin typeface="Times New Roman"/>
                  <a:cs typeface="Times New Roman"/>
                </a:rPr>
                <a:t>o</a:t>
              </a:r>
              <a:r>
                <a:rPr lang="en-US" sz="2200" b="1" err="1">
                  <a:latin typeface="Times New Roman"/>
                  <a:cs typeface="Times New Roman"/>
                </a:rPr>
                <a:t>vneet</a:t>
              </a:r>
              <a:r>
                <a:rPr lang="en-US" sz="2200" b="1">
                  <a:latin typeface="Times New Roman"/>
                  <a:cs typeface="Times New Roman"/>
                </a:rPr>
                <a:t> Kour(Team Member)</a:t>
              </a:r>
              <a:endParaRPr lang="en-US" sz="2200">
                <a:ea typeface="Calibri"/>
                <a:cs typeface="Calibri"/>
              </a:endParaRPr>
            </a:p>
          </p:txBody>
        </p:sp>
        <p:sp>
          <p:nvSpPr>
            <p:cNvPr id="9" name="TextBox 8">
              <a:extLst>
                <a:ext uri="{FF2B5EF4-FFF2-40B4-BE49-F238E27FC236}">
                  <a16:creationId xmlns:a16="http://schemas.microsoft.com/office/drawing/2014/main" id="{F6AA2A0B-7561-DD14-E708-80694E490D92}"/>
                </a:ext>
              </a:extLst>
            </p:cNvPr>
            <p:cNvSpPr txBox="1"/>
            <p:nvPr/>
          </p:nvSpPr>
          <p:spPr>
            <a:xfrm>
              <a:off x="2696438" y="8141275"/>
              <a:ext cx="294062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ctr">
                <a:buFont typeface="Calibri"/>
                <a:buChar char="-"/>
              </a:pPr>
              <a:r>
                <a:rPr lang="en-US" sz="2200">
                  <a:latin typeface="Times New Roman"/>
                  <a:cs typeface="Times New Roman"/>
                </a:rPr>
                <a:t>2020a1r040</a:t>
              </a:r>
            </a:p>
            <a:p>
              <a:pPr marL="457200" indent="-457200" algn="ctr">
                <a:buFont typeface="Calibri"/>
                <a:buChar char="-"/>
              </a:pPr>
              <a:r>
                <a:rPr lang="en-US" sz="2200">
                  <a:latin typeface="Times New Roman"/>
                  <a:cs typeface="Times New Roman"/>
                </a:rPr>
                <a:t>2020a1r058</a:t>
              </a:r>
            </a:p>
            <a:p>
              <a:pPr marL="457200" indent="-457200" algn="ctr">
                <a:buFont typeface="Calibri"/>
                <a:buChar char="-"/>
              </a:pPr>
              <a:r>
                <a:rPr lang="en-US" sz="2200">
                  <a:latin typeface="Times New Roman"/>
                  <a:cs typeface="Times New Roman"/>
                </a:rPr>
                <a:t>2020a1r045</a:t>
              </a:r>
            </a:p>
            <a:p>
              <a:pPr marL="457200" indent="-457200" algn="ctr">
                <a:buFont typeface="Calibri"/>
                <a:buChar char="-"/>
              </a:pPr>
              <a:r>
                <a:rPr lang="en-US" sz="2200">
                  <a:latin typeface="Times New Roman"/>
                  <a:cs typeface="Times New Roman"/>
                </a:rPr>
                <a:t>2020a1r048</a:t>
              </a:r>
            </a:p>
          </p:txBody>
        </p:sp>
      </p:grpSp>
      <p:pic>
        <p:nvPicPr>
          <p:cNvPr id="15" name="Picture 15" descr="Text&#10;&#10;Description automatically generated">
            <a:extLst>
              <a:ext uri="{FF2B5EF4-FFF2-40B4-BE49-F238E27FC236}">
                <a16:creationId xmlns:a16="http://schemas.microsoft.com/office/drawing/2014/main" id="{047FC5D4-7B01-7149-ED25-664B387C329E}"/>
              </a:ext>
            </a:extLst>
          </p:cNvPr>
          <p:cNvPicPr>
            <a:picLocks noChangeAspect="1"/>
          </p:cNvPicPr>
          <p:nvPr/>
        </p:nvPicPr>
        <p:blipFill>
          <a:blip r:embed="rId5"/>
          <a:stretch>
            <a:fillRect/>
          </a:stretch>
        </p:blipFill>
        <p:spPr>
          <a:xfrm>
            <a:off x="4000500" y="4173005"/>
            <a:ext cx="10287001" cy="714862"/>
          </a:xfrm>
          <a:prstGeom prst="rect">
            <a:avLst/>
          </a:prstGeom>
        </p:spPr>
      </p:pic>
      <p:pic>
        <p:nvPicPr>
          <p:cNvPr id="16" name="Picture 16">
            <a:extLst>
              <a:ext uri="{FF2B5EF4-FFF2-40B4-BE49-F238E27FC236}">
                <a16:creationId xmlns:a16="http://schemas.microsoft.com/office/drawing/2014/main" id="{73D57FDC-87BE-F991-D58D-C22F24AEAB9E}"/>
              </a:ext>
            </a:extLst>
          </p:cNvPr>
          <p:cNvPicPr>
            <a:picLocks noChangeAspect="1"/>
          </p:cNvPicPr>
          <p:nvPr/>
        </p:nvPicPr>
        <p:blipFill>
          <a:blip r:embed="rId6"/>
          <a:stretch>
            <a:fillRect/>
          </a:stretch>
        </p:blipFill>
        <p:spPr>
          <a:xfrm>
            <a:off x="4665519" y="8785166"/>
            <a:ext cx="8956963" cy="656806"/>
          </a:xfrm>
          <a:prstGeom prst="rect">
            <a:avLst/>
          </a:prstGeom>
        </p:spPr>
      </p:pic>
    </p:spTree>
    <p:extLst>
      <p:ext uri="{BB962C8B-B14F-4D97-AF65-F5344CB8AC3E}">
        <p14:creationId xmlns:p14="http://schemas.microsoft.com/office/powerpoint/2010/main" val="117141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HONEYPOT SYSTEM</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pic>
        <p:nvPicPr>
          <p:cNvPr id="2" name="Picture 1" descr="canarytokens"/>
          <p:cNvPicPr>
            <a:picLocks noChangeAspect="1"/>
          </p:cNvPicPr>
          <p:nvPr/>
        </p:nvPicPr>
        <p:blipFill>
          <a:blip r:embed="rId2"/>
          <a:srcRect l="652"/>
          <a:stretch>
            <a:fillRect/>
          </a:stretch>
        </p:blipFill>
        <p:spPr>
          <a:xfrm>
            <a:off x="2075180" y="1866900"/>
            <a:ext cx="14317980" cy="7035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0" name="object 3"/>
          <p:cNvSpPr txBox="1"/>
          <p:nvPr/>
        </p:nvSpPr>
        <p:spPr>
          <a:xfrm>
            <a:off x="12725400" y="1181100"/>
            <a:ext cx="4638675" cy="4246675"/>
          </a:xfrm>
          <a:prstGeom prst="rect">
            <a:avLst/>
          </a:prstGeom>
        </p:spPr>
        <p:txBody>
          <a:bodyPr vert="horz" wrap="square" lIns="0" tIns="253365" rIns="0" bIns="0" rtlCol="0" anchor="t">
            <a:spAutoFit/>
          </a:bodyPr>
          <a:lstStyle/>
          <a:p>
            <a:pPr marL="12700">
              <a:lnSpc>
                <a:spcPct val="100000"/>
              </a:lnSpc>
              <a:spcBef>
                <a:spcPts val="1995"/>
              </a:spcBef>
            </a:pPr>
            <a:r>
              <a:rPr lang="en-IN" sz="3200" b="1" spc="60" dirty="0">
                <a:solidFill>
                  <a:srgbClr val="1736B1"/>
                </a:solidFill>
                <a:latin typeface="Times New Roman"/>
                <a:cs typeface="Trebuchet MS" panose="020B0603020202020204"/>
              </a:rPr>
              <a:t>Features</a:t>
            </a:r>
          </a:p>
          <a:p>
            <a:pPr marL="12700">
              <a:spcBef>
                <a:spcPts val="1995"/>
              </a:spcBef>
            </a:pPr>
            <a:r>
              <a:rPr lang="en-IN" sz="2400" b="1" spc="60" dirty="0">
                <a:solidFill>
                  <a:srgbClr val="1736B1"/>
                </a:solidFill>
                <a:latin typeface="Times New Roman"/>
                <a:cs typeface="Times New Roman"/>
              </a:rPr>
              <a:t>* </a:t>
            </a:r>
            <a:r>
              <a:rPr lang="en-IN" sz="2400" dirty="0">
                <a:latin typeface="Times New Roman"/>
                <a:cs typeface="Times New Roman"/>
                <a:sym typeface="+mn-ea"/>
              </a:rPr>
              <a:t>Decoy Vulnerable FTP</a:t>
            </a:r>
            <a:r>
              <a:rPr lang="en-US" altLang="en-IN" sz="2400" dirty="0">
                <a:latin typeface="Times New Roman"/>
                <a:cs typeface="Times New Roman"/>
                <a:sym typeface="+mn-ea"/>
              </a:rPr>
              <a:t> server </a:t>
            </a:r>
            <a:endParaRPr sz="2400">
              <a:latin typeface="Times New Roman" panose="02020603050405020304" charset="0"/>
              <a:cs typeface="Times New Roman" panose="02020603050405020304" charset="0"/>
            </a:endParaRPr>
          </a:p>
          <a:p>
            <a:pPr marL="12700">
              <a:spcBef>
                <a:spcPts val="1625"/>
              </a:spcBef>
            </a:pPr>
            <a:r>
              <a:rPr lang="en-IN" sz="2400" dirty="0">
                <a:latin typeface="Times New Roman"/>
                <a:cs typeface="Times New Roman"/>
              </a:rPr>
              <a:t>* Flag based Tracking </a:t>
            </a:r>
            <a:endParaRPr lang="en-IN" sz="2400" dirty="0">
              <a:latin typeface="Times New Roman" panose="02020603050405020304" charset="0"/>
              <a:cs typeface="Times New Roman" panose="02020603050405020304" charset="0"/>
            </a:endParaRPr>
          </a:p>
          <a:p>
            <a:pPr marL="12700">
              <a:lnSpc>
                <a:spcPct val="100000"/>
              </a:lnSpc>
              <a:spcBef>
                <a:spcPts val="1625"/>
              </a:spcBef>
            </a:pPr>
            <a:r>
              <a:rPr lang="en-IN" sz="2400" dirty="0">
                <a:latin typeface="Times New Roman"/>
                <a:cs typeface="Times New Roman"/>
              </a:rPr>
              <a:t>* Type of attack vector identification</a:t>
            </a:r>
          </a:p>
          <a:p>
            <a:pPr marL="12700">
              <a:lnSpc>
                <a:spcPct val="100000"/>
              </a:lnSpc>
              <a:spcBef>
                <a:spcPts val="1625"/>
              </a:spcBef>
            </a:pPr>
            <a:r>
              <a:rPr lang="en-IN" sz="2400" dirty="0">
                <a:latin typeface="Times New Roman"/>
                <a:cs typeface="Times New Roman"/>
              </a:rPr>
              <a:t>* Attack vector Location</a:t>
            </a:r>
          </a:p>
          <a:p>
            <a:pPr marL="12700">
              <a:lnSpc>
                <a:spcPct val="100000"/>
              </a:lnSpc>
              <a:spcBef>
                <a:spcPts val="1625"/>
              </a:spcBef>
            </a:pPr>
            <a:r>
              <a:rPr lang="en-IN" sz="2400" dirty="0">
                <a:latin typeface="Times New Roman"/>
                <a:cs typeface="Times New Roman"/>
              </a:rPr>
              <a:t>* Attacker IP address</a:t>
            </a:r>
          </a:p>
          <a:p>
            <a:pPr marL="12700">
              <a:spcBef>
                <a:spcPts val="1625"/>
              </a:spcBef>
            </a:pPr>
            <a:r>
              <a:rPr lang="en-IN" sz="2400" dirty="0">
                <a:latin typeface="Times New Roman"/>
                <a:cs typeface="Times New Roman"/>
              </a:rPr>
              <a:t>* Realtime network monitoring </a:t>
            </a: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2721225" y="7103667"/>
            <a:ext cx="1571625" cy="922020"/>
          </a:xfrm>
          <a:prstGeom prst="rect">
            <a:avLst/>
          </a:prstGeom>
          <a:noFill/>
        </p:spPr>
        <p:txBody>
          <a:bodyPr wrap="square" lIns="91440" tIns="45720" rIns="91440" bIns="45720" rtlCol="0" anchor="t">
            <a:spAutoFit/>
          </a:bodyPr>
          <a:lstStyle/>
          <a:p>
            <a:pPr marL="12700">
              <a:spcBef>
                <a:spcPts val="1995"/>
              </a:spcBef>
            </a:pPr>
            <a:r>
              <a:rPr lang="en-IN" b="1" spc="60">
                <a:solidFill>
                  <a:srgbClr val="1736B1"/>
                </a:solidFill>
                <a:latin typeface="Times New Roman"/>
                <a:cs typeface="Trebuchet MS" panose="020B0603020202020204"/>
                <a:sym typeface="+mn-ea"/>
              </a:rPr>
              <a:t>Test it Out on your device: </a:t>
            </a:r>
            <a:endParaRPr lang="en-US">
              <a:latin typeface="Times New Roman"/>
              <a:cs typeface="Times New Roman"/>
            </a:endParaRPr>
          </a:p>
        </p:txBody>
      </p:sp>
      <p:pic>
        <p:nvPicPr>
          <p:cNvPr id="5" name="Picture 4" descr="1"/>
          <p:cNvPicPr>
            <a:picLocks noChangeAspect="1"/>
          </p:cNvPicPr>
          <p:nvPr/>
        </p:nvPicPr>
        <p:blipFill>
          <a:blip r:embed="rId2"/>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3"/>
          <a:srcRect t="6439" r="1552" b="13928"/>
          <a:stretch>
            <a:fillRect/>
          </a:stretch>
        </p:blipFill>
        <p:spPr>
          <a:xfrm>
            <a:off x="1447800" y="4892040"/>
            <a:ext cx="10781030" cy="4481830"/>
          </a:xfrm>
          <a:prstGeom prst="rect">
            <a:avLst/>
          </a:prstGeom>
        </p:spPr>
      </p:pic>
      <p:pic>
        <p:nvPicPr>
          <p:cNvPr id="2" name="Picture 2" descr="Qr code&#10;&#10;Description automatically generated">
            <a:extLst>
              <a:ext uri="{FF2B5EF4-FFF2-40B4-BE49-F238E27FC236}">
                <a16:creationId xmlns:a16="http://schemas.microsoft.com/office/drawing/2014/main" id="{F948E240-7CE7-9CAC-D91B-C0B48712F9CF}"/>
              </a:ext>
            </a:extLst>
          </p:cNvPr>
          <p:cNvPicPr>
            <a:picLocks noChangeAspect="1"/>
          </p:cNvPicPr>
          <p:nvPr/>
        </p:nvPicPr>
        <p:blipFill>
          <a:blip r:embed="rId4"/>
          <a:stretch>
            <a:fillRect/>
          </a:stretch>
        </p:blipFill>
        <p:spPr>
          <a:xfrm>
            <a:off x="14865263" y="6652886"/>
            <a:ext cx="2743200" cy="27432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375063" y="342900"/>
            <a:ext cx="14554864" cy="897490"/>
          </a:xfrm>
          <a:prstGeom prst="rect">
            <a:avLst/>
          </a:prstGeom>
        </p:spPr>
        <p:txBody>
          <a:bodyPr vert="horz" wrap="square" lIns="0" tIns="12065" rIns="0" bIns="0" rtlCol="0" anchor="t">
            <a:spAutoFit/>
          </a:bodyPr>
          <a:lstStyle/>
          <a:p>
            <a:pPr marL="12700" marR="5080">
              <a:lnSpc>
                <a:spcPct val="116000"/>
              </a:lnSpc>
              <a:spcBef>
                <a:spcPts val="95"/>
              </a:spcBef>
            </a:pPr>
            <a:r>
              <a:rPr lang="en-US" altLang="en-IN" sz="5400" spc="195" dirty="0">
                <a:latin typeface="Times New Roman"/>
                <a:cs typeface="Trebuchet MS" panose="020B0603020202020204"/>
              </a:rPr>
              <a:t>HARDWARE </a:t>
            </a:r>
            <a:r>
              <a:rPr lang="en-US" altLang="en-IN" sz="5400" spc="195" dirty="0">
                <a:latin typeface="Times New Roman"/>
              </a:rPr>
              <a:t>COMPONENTS</a:t>
            </a:r>
            <a:endParaRPr lang="en-US" altLang="en-IN" sz="5400" spc="195">
              <a:solidFill>
                <a:schemeClr val="tx2">
                  <a:lumMod val="60000"/>
                  <a:lumOff val="40000"/>
                </a:schemeClr>
              </a:solidFill>
              <a:latin typeface="Times New Roman"/>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 name="Text Box 1"/>
          <p:cNvSpPr txBox="1"/>
          <p:nvPr/>
        </p:nvSpPr>
        <p:spPr>
          <a:xfrm>
            <a:off x="13309600" y="7734300"/>
            <a:ext cx="1007968" cy="369332"/>
          </a:xfrm>
          <a:prstGeom prst="rect">
            <a:avLst/>
          </a:prstGeom>
          <a:noFill/>
        </p:spPr>
        <p:txBody>
          <a:bodyPr wrap="none" lIns="91440" tIns="45720" rIns="91440" bIns="45720" rtlCol="0" anchor="t">
            <a:spAutoFit/>
          </a:bodyPr>
          <a:lstStyle/>
          <a:p>
            <a:pPr marL="12700">
              <a:lnSpc>
                <a:spcPct val="100000"/>
              </a:lnSpc>
              <a:spcBef>
                <a:spcPts val="1995"/>
              </a:spcBef>
            </a:pPr>
            <a:r>
              <a:rPr lang="en-US" b="1" spc="60" dirty="0">
                <a:solidFill>
                  <a:srgbClr val="1736B1"/>
                </a:solidFill>
                <a:latin typeface="Times New Roman"/>
                <a:cs typeface="Trebuchet MS" panose="020B0603020202020204"/>
                <a:sym typeface="+mn-ea"/>
              </a:rPr>
              <a:t>Sensors</a:t>
            </a:r>
            <a:endParaRPr lang="en-US" dirty="0">
              <a:latin typeface="Times New Roman"/>
              <a:cs typeface="Times New Roman"/>
            </a:endParaRPr>
          </a:p>
        </p:txBody>
      </p:sp>
      <p:sp>
        <p:nvSpPr>
          <p:cNvPr id="4" name="Text Box 3"/>
          <p:cNvSpPr txBox="1"/>
          <p:nvPr/>
        </p:nvSpPr>
        <p:spPr>
          <a:xfrm>
            <a:off x="4690622" y="4555614"/>
            <a:ext cx="2662908" cy="646331"/>
          </a:xfrm>
          <a:prstGeom prst="rect">
            <a:avLst/>
          </a:prstGeom>
          <a:noFill/>
        </p:spPr>
        <p:txBody>
          <a:bodyPr wrap="none" lIns="91440" tIns="45720" rIns="91440" bIns="45720" rtlCol="0" anchor="t">
            <a:spAutoFit/>
          </a:bodyPr>
          <a:lstStyle/>
          <a:p>
            <a:pPr marL="12700" algn="ctr">
              <a:spcBef>
                <a:spcPts val="1995"/>
              </a:spcBef>
            </a:pPr>
            <a:r>
              <a:rPr lang="en-US" b="1" spc="60" dirty="0">
                <a:solidFill>
                  <a:srgbClr val="1736B1"/>
                </a:solidFill>
                <a:latin typeface="Times New Roman"/>
                <a:cs typeface="Trebuchet MS" panose="020B0603020202020204"/>
                <a:sym typeface="+mn-ea"/>
              </a:rPr>
              <a:t>Micro Computers</a:t>
            </a:r>
            <a:endParaRPr lang="en-US" dirty="0">
              <a:solidFill>
                <a:srgbClr val="000000"/>
              </a:solidFill>
              <a:latin typeface="Times New Roman"/>
              <a:cs typeface="Calibri"/>
            </a:endParaRPr>
          </a:p>
          <a:p>
            <a:pPr algn="ctr"/>
            <a:r>
              <a:rPr lang="en-US" b="1" dirty="0">
                <a:solidFill>
                  <a:srgbClr val="1736B1"/>
                </a:solidFill>
                <a:latin typeface="Times New Roman"/>
                <a:cs typeface="Calibri"/>
              </a:rPr>
              <a:t>Raspberry Pi 4 Model B</a:t>
            </a:r>
            <a:endParaRPr lang="en-US" dirty="0">
              <a:solidFill>
                <a:srgbClr val="1736B1"/>
              </a:solidFill>
              <a:latin typeface="Times New Roman"/>
              <a:cs typeface="Calibri"/>
            </a:endParaRPr>
          </a:p>
        </p:txBody>
      </p:sp>
      <p:sp>
        <p:nvSpPr>
          <p:cNvPr id="5" name="Text Box 4"/>
          <p:cNvSpPr txBox="1"/>
          <p:nvPr/>
        </p:nvSpPr>
        <p:spPr>
          <a:xfrm>
            <a:off x="2367227" y="8451850"/>
            <a:ext cx="1692451"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a:cs typeface="Trebuchet MS" panose="020B0603020202020204"/>
                <a:sym typeface="+mn-ea"/>
              </a:rPr>
              <a:t>Wi-Fi Module</a:t>
            </a:r>
            <a:endParaRPr lang="en-US" dirty="0">
              <a:latin typeface="Times New Roman"/>
              <a:cs typeface="Times New Roman"/>
            </a:endParaRPr>
          </a:p>
          <a:p>
            <a:pPr algn="ctr"/>
            <a:r>
              <a:rPr lang="en-US" b="1" spc="60" dirty="0">
                <a:solidFill>
                  <a:srgbClr val="1736B1"/>
                </a:solidFill>
                <a:latin typeface="Times New Roman"/>
                <a:cs typeface="Times New Roman"/>
              </a:rPr>
              <a:t>ESP 8266</a:t>
            </a:r>
            <a:endParaRPr lang="en-US" spc="60" dirty="0">
              <a:solidFill>
                <a:srgbClr val="1736B1"/>
              </a:solidFill>
              <a:latin typeface="Times New Roman"/>
              <a:cs typeface="Times New Roman"/>
            </a:endParaRPr>
          </a:p>
        </p:txBody>
      </p:sp>
      <p:pic>
        <p:nvPicPr>
          <p:cNvPr id="6" name="Picture 5" descr="download (6)"/>
          <p:cNvPicPr>
            <a:picLocks noChangeAspect="1"/>
          </p:cNvPicPr>
          <p:nvPr/>
        </p:nvPicPr>
        <p:blipFill>
          <a:blip r:embed="rId2"/>
          <a:stretch>
            <a:fillRect/>
          </a:stretch>
        </p:blipFill>
        <p:spPr>
          <a:xfrm>
            <a:off x="4412182" y="2569558"/>
            <a:ext cx="3218815" cy="1889760"/>
          </a:xfrm>
          <a:prstGeom prst="rect">
            <a:avLst/>
          </a:prstGeom>
        </p:spPr>
      </p:pic>
      <p:pic>
        <p:nvPicPr>
          <p:cNvPr id="8" name="Picture 7" descr="download (8)"/>
          <p:cNvPicPr>
            <a:picLocks noChangeAspect="1"/>
          </p:cNvPicPr>
          <p:nvPr/>
        </p:nvPicPr>
        <p:blipFill>
          <a:blip r:embed="rId3"/>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4"/>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5"/>
          <a:stretch>
            <a:fillRect/>
          </a:stretch>
        </p:blipFill>
        <p:spPr>
          <a:xfrm>
            <a:off x="11506200" y="2857500"/>
            <a:ext cx="4664075" cy="4664075"/>
          </a:xfrm>
          <a:prstGeom prst="rect">
            <a:avLst/>
          </a:prstGeom>
        </p:spPr>
      </p:pic>
      <p:sp>
        <p:nvSpPr>
          <p:cNvPr id="27" name="Text Box 26"/>
          <p:cNvSpPr txBox="1"/>
          <p:nvPr/>
        </p:nvSpPr>
        <p:spPr>
          <a:xfrm>
            <a:off x="6553200" y="8343900"/>
            <a:ext cx="1950982"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a:cs typeface="Trebuchet MS" panose="020B0603020202020204"/>
                <a:sym typeface="+mn-ea"/>
              </a:rPr>
              <a:t>Camera Module</a:t>
            </a:r>
            <a:endParaRPr lang="en-US" dirty="0">
              <a:latin typeface="Times New Roman"/>
              <a:cs typeface="Times New Roman"/>
            </a:endParaRPr>
          </a:p>
          <a:p>
            <a:pPr algn="ctr"/>
            <a:r>
              <a:rPr lang="en-US" b="1" spc="60" dirty="0">
                <a:solidFill>
                  <a:srgbClr val="1736B1"/>
                </a:solidFill>
                <a:latin typeface="Times New Roman"/>
                <a:cs typeface="Times New Roman"/>
              </a:rPr>
              <a:t>ESP 32 CAM</a:t>
            </a:r>
            <a:endParaRPr lang="en-US" spc="60" dirty="0">
              <a:solidFill>
                <a:srgbClr val="1736B1"/>
              </a:solidFill>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88027" y="342900"/>
            <a:ext cx="9384088" cy="897490"/>
          </a:xfrm>
          <a:prstGeom prst="rect">
            <a:avLst/>
          </a:prstGeom>
        </p:spPr>
        <p:txBody>
          <a:bodyPr vert="horz" wrap="square" lIns="0" tIns="12065" rIns="0" bIns="0" rtlCol="0" anchor="t">
            <a:spAutoFit/>
          </a:bodyPr>
          <a:lstStyle/>
          <a:p>
            <a:pPr marL="12700" marR="5080">
              <a:lnSpc>
                <a:spcPct val="115999"/>
              </a:lnSpc>
              <a:spcBef>
                <a:spcPts val="95"/>
              </a:spcBef>
            </a:pPr>
            <a:r>
              <a:rPr lang="en-IN" sz="5400" spc="195" dirty="0">
                <a:latin typeface="Times New Roman"/>
              </a:rPr>
              <a:t>IOT DEVICES</a:t>
            </a:r>
            <a:endParaRPr lang="en-US" sz="5400">
              <a:latin typeface="Times New Roman"/>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 name="Text Box 1"/>
          <p:cNvSpPr txBox="1"/>
          <p:nvPr/>
        </p:nvSpPr>
        <p:spPr>
          <a:xfrm>
            <a:off x="13309600" y="7734300"/>
            <a:ext cx="197490" cy="369332"/>
          </a:xfrm>
          <a:prstGeom prst="rect">
            <a:avLst/>
          </a:prstGeom>
          <a:noFill/>
        </p:spPr>
        <p:txBody>
          <a:bodyPr wrap="none" lIns="91440" tIns="45720" rIns="91440" bIns="45720" rtlCol="0" anchor="t">
            <a:spAutoFit/>
          </a:bodyPr>
          <a:lstStyle/>
          <a:p>
            <a:pPr marL="12700">
              <a:lnSpc>
                <a:spcPct val="100000"/>
              </a:lnSpc>
              <a:spcBef>
                <a:spcPts val="1995"/>
              </a:spcBef>
            </a:pPr>
            <a:endParaRPr lang="en-US" b="1" spc="60" dirty="0">
              <a:solidFill>
                <a:srgbClr val="1736B1"/>
              </a:solidFill>
              <a:latin typeface="Times New Roman"/>
              <a:cs typeface="Times New Roman"/>
            </a:endParaRPr>
          </a:p>
        </p:txBody>
      </p:sp>
      <p:sp>
        <p:nvSpPr>
          <p:cNvPr id="4" name="Text Box 3"/>
          <p:cNvSpPr txBox="1"/>
          <p:nvPr/>
        </p:nvSpPr>
        <p:spPr>
          <a:xfrm>
            <a:off x="4244549" y="2162457"/>
            <a:ext cx="197490" cy="369332"/>
          </a:xfrm>
          <a:prstGeom prst="rect">
            <a:avLst/>
          </a:prstGeom>
          <a:noFill/>
        </p:spPr>
        <p:txBody>
          <a:bodyPr wrap="none" lIns="91440" tIns="45720" rIns="91440" bIns="45720" rtlCol="0" anchor="t">
            <a:spAutoFit/>
          </a:bodyPr>
          <a:lstStyle/>
          <a:p>
            <a:pPr marL="12700" algn="ctr">
              <a:spcBef>
                <a:spcPts val="1995"/>
              </a:spcBef>
            </a:pPr>
            <a:endParaRPr lang="en-US" b="1" dirty="0">
              <a:solidFill>
                <a:srgbClr val="1736B1"/>
              </a:solidFill>
              <a:latin typeface="Times New Roman"/>
              <a:cs typeface="Calibri"/>
            </a:endParaRPr>
          </a:p>
        </p:txBody>
      </p:sp>
      <p:sp>
        <p:nvSpPr>
          <p:cNvPr id="5" name="Text Box 4"/>
          <p:cNvSpPr txBox="1"/>
          <p:nvPr/>
        </p:nvSpPr>
        <p:spPr>
          <a:xfrm>
            <a:off x="3114707" y="845185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a:cs typeface="Times New Roman"/>
            </a:endParaRPr>
          </a:p>
        </p:txBody>
      </p:sp>
      <p:sp>
        <p:nvSpPr>
          <p:cNvPr id="27" name="Text Box 26"/>
          <p:cNvSpPr txBox="1"/>
          <p:nvPr/>
        </p:nvSpPr>
        <p:spPr>
          <a:xfrm>
            <a:off x="7429946" y="834390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a:cs typeface="Times New Roman"/>
            </a:endParaRPr>
          </a:p>
        </p:txBody>
      </p:sp>
      <p:pic>
        <p:nvPicPr>
          <p:cNvPr id="7" name="Picture 4" descr="Diagram&#10;&#10;Description automatically generated">
            <a:extLst>
              <a:ext uri="{FF2B5EF4-FFF2-40B4-BE49-F238E27FC236}">
                <a16:creationId xmlns:a16="http://schemas.microsoft.com/office/drawing/2014/main" id="{112037B3-52C9-FC2B-C3F6-7C0E3CC3F562}"/>
              </a:ext>
            </a:extLst>
          </p:cNvPr>
          <p:cNvPicPr>
            <a:picLocks noChangeAspect="1"/>
          </p:cNvPicPr>
          <p:nvPr/>
        </p:nvPicPr>
        <p:blipFill>
          <a:blip r:embed="rId2"/>
          <a:stretch>
            <a:fillRect/>
          </a:stretch>
        </p:blipFill>
        <p:spPr>
          <a:xfrm>
            <a:off x="9733752" y="2431064"/>
            <a:ext cx="7762617" cy="4715790"/>
          </a:xfrm>
          <a:prstGeom prst="rect">
            <a:avLst/>
          </a:prstGeom>
        </p:spPr>
      </p:pic>
      <p:pic>
        <p:nvPicPr>
          <p:cNvPr id="10" name="Picture 7" descr="Diagram, schematic&#10;&#10;Description automatically generated">
            <a:extLst>
              <a:ext uri="{FF2B5EF4-FFF2-40B4-BE49-F238E27FC236}">
                <a16:creationId xmlns:a16="http://schemas.microsoft.com/office/drawing/2014/main" id="{ACA3576B-F97C-5665-3431-C56628253A5F}"/>
              </a:ext>
            </a:extLst>
          </p:cNvPr>
          <p:cNvPicPr>
            <a:picLocks noChangeAspect="1"/>
          </p:cNvPicPr>
          <p:nvPr/>
        </p:nvPicPr>
        <p:blipFill>
          <a:blip r:embed="rId3"/>
          <a:stretch>
            <a:fillRect/>
          </a:stretch>
        </p:blipFill>
        <p:spPr>
          <a:xfrm>
            <a:off x="1375563" y="2425770"/>
            <a:ext cx="7762619" cy="4715791"/>
          </a:xfrm>
          <a:prstGeom prst="rect">
            <a:avLst/>
          </a:prstGeom>
        </p:spPr>
      </p:pic>
      <p:sp>
        <p:nvSpPr>
          <p:cNvPr id="11" name="TextBox 10">
            <a:extLst>
              <a:ext uri="{FF2B5EF4-FFF2-40B4-BE49-F238E27FC236}">
                <a16:creationId xmlns:a16="http://schemas.microsoft.com/office/drawing/2014/main" id="{C34C3546-BE2C-E15D-8AFC-F48B52FE4235}"/>
              </a:ext>
            </a:extLst>
          </p:cNvPr>
          <p:cNvSpPr txBox="1"/>
          <p:nvPr/>
        </p:nvSpPr>
        <p:spPr>
          <a:xfrm>
            <a:off x="13126641" y="7460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lgn="ctr">
              <a:spcBef>
                <a:spcPts val="1995"/>
              </a:spcBef>
            </a:pPr>
            <a:r>
              <a:rPr lang="en-US" b="1" dirty="0">
                <a:solidFill>
                  <a:schemeClr val="tx2"/>
                </a:solidFill>
                <a:latin typeface="Times New Roman"/>
                <a:cs typeface="Calibri"/>
              </a:rPr>
              <a:t>ULTRASONIC SENSOR </a:t>
            </a:r>
          </a:p>
        </p:txBody>
      </p:sp>
      <p:sp>
        <p:nvSpPr>
          <p:cNvPr id="12" name="TextBox 11">
            <a:extLst>
              <a:ext uri="{FF2B5EF4-FFF2-40B4-BE49-F238E27FC236}">
                <a16:creationId xmlns:a16="http://schemas.microsoft.com/office/drawing/2014/main" id="{9E1C909C-681B-3656-D366-328BF6B85551}"/>
              </a:ext>
            </a:extLst>
          </p:cNvPr>
          <p:cNvSpPr txBox="1"/>
          <p:nvPr/>
        </p:nvSpPr>
        <p:spPr>
          <a:xfrm>
            <a:off x="2196703" y="73178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2"/>
                </a:solidFill>
                <a:latin typeface="Times New Roman"/>
                <a:cs typeface="Calibri"/>
              </a:rPr>
              <a:t>TEMPERATURE AND HUMIDITY SENSOR </a:t>
            </a:r>
            <a:endParaRPr lang="en-US" dirty="0">
              <a:solidFill>
                <a:schemeClr val="tx2"/>
              </a:solidFill>
              <a:latin typeface="Times New Roman"/>
              <a:cs typeface="Times New Roman"/>
            </a:endParaRPr>
          </a:p>
        </p:txBody>
      </p:sp>
    </p:spTree>
    <p:extLst>
      <p:ext uri="{BB962C8B-B14F-4D97-AF65-F5344CB8AC3E}">
        <p14:creationId xmlns:p14="http://schemas.microsoft.com/office/powerpoint/2010/main" val="2905008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BLYNK CLOUD DASHBOARD</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0" name="object 3"/>
          <p:cNvSpPr txBox="1"/>
          <p:nvPr/>
        </p:nvSpPr>
        <p:spPr>
          <a:xfrm>
            <a:off x="13753578" y="1856462"/>
            <a:ext cx="3987800" cy="5939446"/>
          </a:xfrm>
          <a:prstGeom prst="rect">
            <a:avLst/>
          </a:prstGeom>
        </p:spPr>
        <p:txBody>
          <a:bodyPr vert="horz" wrap="square" lIns="0" tIns="253365" rIns="0" bIns="0" rtlCol="0" anchor="t">
            <a:spAutoFit/>
          </a:bodyPr>
          <a:lstStyle/>
          <a:p>
            <a:pPr marL="12700" algn="just">
              <a:lnSpc>
                <a:spcPct val="100000"/>
              </a:lnSpc>
              <a:spcBef>
                <a:spcPts val="1995"/>
              </a:spcBef>
            </a:pPr>
            <a:r>
              <a:rPr lang="en-IN" sz="3600" b="1" spc="60" dirty="0">
                <a:solidFill>
                  <a:srgbClr val="1736B1"/>
                </a:solidFill>
                <a:latin typeface="Times New Roman"/>
                <a:cs typeface="Trebuchet MS" panose="020B0603020202020204"/>
              </a:rPr>
              <a:t>Features</a:t>
            </a:r>
            <a:endParaRPr lang="en-US" sz="3600" dirty="0">
              <a:latin typeface="Times New Roman"/>
              <a:cs typeface="Trebuchet MS" panose="020B0603020202020204"/>
            </a:endParaRPr>
          </a:p>
          <a:p>
            <a:pPr marL="12700" algn="just">
              <a:lnSpc>
                <a:spcPct val="100000"/>
              </a:lnSpc>
              <a:spcBef>
                <a:spcPts val="1625"/>
              </a:spcBef>
            </a:pPr>
            <a:r>
              <a:rPr lang="en-IN" sz="2400" dirty="0">
                <a:latin typeface="Times New Roman"/>
                <a:cs typeface="Times New Roman"/>
              </a:rPr>
              <a:t>* Real time sensor readings</a:t>
            </a:r>
          </a:p>
          <a:p>
            <a:pPr marL="12700" algn="just">
              <a:lnSpc>
                <a:spcPct val="100000"/>
              </a:lnSpc>
              <a:spcBef>
                <a:spcPts val="1625"/>
              </a:spcBef>
            </a:pPr>
            <a:r>
              <a:rPr lang="en-IN" sz="2400" dirty="0">
                <a:latin typeface="Times New Roman"/>
                <a:cs typeface="Times New Roman"/>
              </a:rPr>
              <a:t>* Seamless UI</a:t>
            </a:r>
          </a:p>
          <a:p>
            <a:pPr marL="12700" algn="just">
              <a:lnSpc>
                <a:spcPct val="100000"/>
              </a:lnSpc>
              <a:spcBef>
                <a:spcPts val="1625"/>
              </a:spcBef>
            </a:pPr>
            <a:r>
              <a:rPr lang="en-IN" sz="2400" dirty="0">
                <a:latin typeface="Times New Roman"/>
                <a:cs typeface="Times New Roman"/>
              </a:rPr>
              <a:t>* </a:t>
            </a:r>
            <a:r>
              <a:rPr lang="en-IN" sz="2400" dirty="0" err="1">
                <a:latin typeface="Times New Roman"/>
                <a:cs typeface="Times New Roman"/>
              </a:rPr>
              <a:t>Integratable</a:t>
            </a:r>
            <a:r>
              <a:rPr lang="en-IN" sz="2400" dirty="0">
                <a:latin typeface="Times New Roman"/>
                <a:cs typeface="Times New Roman"/>
              </a:rPr>
              <a:t> API Key</a:t>
            </a:r>
          </a:p>
          <a:p>
            <a:pPr marL="12700" algn="just">
              <a:lnSpc>
                <a:spcPct val="100000"/>
              </a:lnSpc>
              <a:spcBef>
                <a:spcPts val="1625"/>
              </a:spcBef>
            </a:pPr>
            <a:r>
              <a:rPr lang="en-IN" sz="2400" dirty="0">
                <a:latin typeface="Times New Roman"/>
                <a:cs typeface="Times New Roman"/>
              </a:rPr>
              <a:t>* Mobile and Web based platforms available.</a:t>
            </a:r>
          </a:p>
          <a:p>
            <a:pPr marL="12700" algn="just">
              <a:spcBef>
                <a:spcPts val="1625"/>
              </a:spcBef>
            </a:pPr>
            <a:r>
              <a:rPr lang="en-IN" sz="2400" dirty="0">
                <a:latin typeface="Times New Roman"/>
                <a:cs typeface="Times New Roman"/>
              </a:rPr>
              <a:t>* Drag and Drop Modular / admin dashboard </a:t>
            </a:r>
            <a:endParaRPr lang="en-IN" sz="2400" dirty="0">
              <a:latin typeface="Times New Roman" panose="02020603050405020304" charset="0"/>
              <a:cs typeface="Times New Roman" panose="02020603050405020304" charset="0"/>
            </a:endParaRPr>
          </a:p>
          <a:p>
            <a:pPr marL="12700" algn="just">
              <a:lnSpc>
                <a:spcPct val="100000"/>
              </a:lnSpc>
              <a:spcBef>
                <a:spcPts val="1625"/>
              </a:spcBef>
            </a:pPr>
            <a:r>
              <a:rPr lang="en-IN" sz="2400" dirty="0">
                <a:latin typeface="Times New Roman"/>
                <a:cs typeface="Times New Roman"/>
              </a:rPr>
              <a:t>* Receive real time push and email notifications.</a:t>
            </a:r>
          </a:p>
          <a:p>
            <a:pPr marL="12700" algn="just">
              <a:lnSpc>
                <a:spcPct val="100000"/>
              </a:lnSpc>
              <a:spcBef>
                <a:spcPts val="1625"/>
              </a:spcBef>
            </a:pPr>
            <a:r>
              <a:rPr lang="en-IN" sz="2400" dirty="0">
                <a:latin typeface="Times New Roman"/>
                <a:cs typeface="Times New Roman"/>
              </a:rPr>
              <a:t>* Modular</a:t>
            </a:r>
          </a:p>
        </p:txBody>
      </p:sp>
      <p:pic>
        <p:nvPicPr>
          <p:cNvPr id="2" name="Picture 1" descr="Screenshot (27)"/>
          <p:cNvPicPr>
            <a:picLocks noChangeAspect="1"/>
          </p:cNvPicPr>
          <p:nvPr/>
        </p:nvPicPr>
        <p:blipFill>
          <a:blip r:embed="rId2"/>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3"/>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3"/>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4"/>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4"/>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4"/>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Grp="1" noChangeAspect="1"/>
          </p:cNvPicPr>
          <p:nvPr>
            <p:ph sz="half" idx="2"/>
          </p:nvPr>
        </p:nvPicPr>
        <p:blipFill>
          <a:blip r:embed="rId4"/>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4"/>
          <a:srcRect l="56892" t="57950" r="32166" b="37200"/>
          <a:stretch>
            <a:fillRect/>
          </a:stretch>
        </p:blipFill>
        <p:spPr>
          <a:xfrm rot="5400000">
            <a:off x="9226550" y="6806565"/>
            <a:ext cx="1077595" cy="29146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COMPUTER VISION MODULE</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0" name="object 3"/>
          <p:cNvSpPr txBox="1"/>
          <p:nvPr/>
        </p:nvSpPr>
        <p:spPr>
          <a:xfrm>
            <a:off x="13487400" y="1790700"/>
            <a:ext cx="3987800" cy="3077124"/>
          </a:xfrm>
          <a:prstGeom prst="rect">
            <a:avLst/>
          </a:prstGeom>
        </p:spPr>
        <p:txBody>
          <a:bodyPr vert="horz" wrap="square" lIns="0" tIns="253365" rIns="0" bIns="0" rtlCol="0" anchor="t">
            <a:spAutoFit/>
          </a:bodyPr>
          <a:lstStyle/>
          <a:p>
            <a:pPr marL="12700">
              <a:lnSpc>
                <a:spcPct val="100000"/>
              </a:lnSpc>
              <a:spcBef>
                <a:spcPts val="1995"/>
              </a:spcBef>
            </a:pPr>
            <a:endParaRPr lang="en-IN" sz="2400" b="1" spc="60" dirty="0">
              <a:solidFill>
                <a:srgbClr val="1736B1"/>
              </a:solidFill>
              <a:latin typeface="Times New Roman"/>
              <a:cs typeface="Calibri"/>
            </a:endParaRPr>
          </a:p>
          <a:p>
            <a:pPr marL="12700">
              <a:spcBef>
                <a:spcPts val="1995"/>
              </a:spcBef>
            </a:pPr>
            <a:endParaRPr lang="en-IN" sz="2400" spc="60" dirty="0">
              <a:solidFill>
                <a:srgbClr val="202124"/>
              </a:solidFill>
              <a:latin typeface="Times New Roman"/>
              <a:cs typeface="Calibri"/>
            </a:endParaRPr>
          </a:p>
          <a:p>
            <a:pPr marL="12700">
              <a:spcBef>
                <a:spcPts val="1995"/>
              </a:spcBef>
            </a:pPr>
            <a:endParaRPr lang="en-IN" sz="2400" spc="60" dirty="0">
              <a:solidFill>
                <a:srgbClr val="202124"/>
              </a:solidFill>
              <a:latin typeface="Times New Roman"/>
              <a:cs typeface="Calibri"/>
            </a:endParaRPr>
          </a:p>
          <a:p>
            <a:pPr marL="12700">
              <a:spcBef>
                <a:spcPts val="1995"/>
              </a:spcBef>
            </a:pPr>
            <a:endParaRPr lang="en-IN" sz="2400" b="1" spc="60" dirty="0">
              <a:solidFill>
                <a:srgbClr val="1736B1"/>
              </a:solidFill>
              <a:latin typeface="Times New Roman"/>
              <a:cs typeface="Times New Roman" panose="02020603050405020304" charset="0"/>
            </a:endParaRPr>
          </a:p>
          <a:p>
            <a:pPr marL="12700">
              <a:spcBef>
                <a:spcPts val="1625"/>
              </a:spcBef>
            </a:pP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369332"/>
          </a:xfrm>
          <a:prstGeom prst="rect">
            <a:avLst/>
          </a:prstGeom>
          <a:noFill/>
        </p:spPr>
        <p:txBody>
          <a:bodyPr wrap="square" lIns="91440" tIns="45720" rIns="91440" bIns="45720" rtlCol="0" anchor="t">
            <a:spAutoFit/>
          </a:bodyPr>
          <a:lstStyle/>
          <a:p>
            <a:pPr marL="12700">
              <a:lnSpc>
                <a:spcPct val="100000"/>
              </a:lnSpc>
              <a:spcBef>
                <a:spcPts val="1995"/>
              </a:spcBef>
            </a:pPr>
            <a:endParaRPr lang="en-IN" b="1" spc="60" dirty="0">
              <a:solidFill>
                <a:srgbClr val="1736B1"/>
              </a:solidFill>
              <a:latin typeface="Times New Roman"/>
              <a:cs typeface="Times New Roman"/>
            </a:endParaRPr>
          </a:p>
        </p:txBody>
      </p:sp>
      <p:pic>
        <p:nvPicPr>
          <p:cNvPr id="4" name="Picture 4" descr="A picture containing text, indoor, computer, electronics&#10;&#10;Description automatically generated">
            <a:extLst>
              <a:ext uri="{FF2B5EF4-FFF2-40B4-BE49-F238E27FC236}">
                <a16:creationId xmlns:a16="http://schemas.microsoft.com/office/drawing/2014/main" id="{5DC48508-5D71-97DE-AAD6-62E215D2989F}"/>
              </a:ext>
            </a:extLst>
          </p:cNvPr>
          <p:cNvPicPr>
            <a:picLocks noChangeAspect="1"/>
          </p:cNvPicPr>
          <p:nvPr/>
        </p:nvPicPr>
        <p:blipFill rotWithShape="1">
          <a:blip r:embed="rId2"/>
          <a:srcRect b="4326"/>
          <a:stretch/>
        </p:blipFill>
        <p:spPr>
          <a:xfrm>
            <a:off x="415638" y="2023631"/>
            <a:ext cx="12666517" cy="6775097"/>
          </a:xfrm>
          <a:prstGeom prst="rect">
            <a:avLst/>
          </a:prstGeom>
        </p:spPr>
      </p:pic>
      <p:sp>
        <p:nvSpPr>
          <p:cNvPr id="2" name="TextBox 1">
            <a:extLst>
              <a:ext uri="{FF2B5EF4-FFF2-40B4-BE49-F238E27FC236}">
                <a16:creationId xmlns:a16="http://schemas.microsoft.com/office/drawing/2014/main" id="{8CE2DCA5-8988-171E-116C-70DDB2F35A4F}"/>
              </a:ext>
            </a:extLst>
          </p:cNvPr>
          <p:cNvSpPr txBox="1"/>
          <p:nvPr/>
        </p:nvSpPr>
        <p:spPr>
          <a:xfrm>
            <a:off x="13489963" y="2329983"/>
            <a:ext cx="4581393"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IN" sz="3200" b="1" dirty="0">
                <a:solidFill>
                  <a:srgbClr val="1736B1"/>
                </a:solidFill>
                <a:latin typeface="Times New Roman"/>
                <a:cs typeface="Segoe UI"/>
              </a:rPr>
              <a:t>Features</a:t>
            </a:r>
            <a:r>
              <a:rPr lang="en-US" sz="2400" dirty="0">
                <a:solidFill>
                  <a:srgbClr val="1736B1"/>
                </a:solidFill>
                <a:latin typeface="Times New Roman"/>
                <a:cs typeface="Segoe UI"/>
              </a:rPr>
              <a:t>​</a:t>
            </a:r>
            <a:endParaRPr lang="en-US">
              <a:latin typeface="Times New Roman"/>
              <a:cs typeface="Times New Roman"/>
            </a:endParaRPr>
          </a:p>
          <a:p>
            <a:pPr algn="just">
              <a:lnSpc>
                <a:spcPct val="150000"/>
              </a:lnSpc>
            </a:pPr>
            <a:r>
              <a:rPr lang="en-IN" sz="2400" dirty="0">
                <a:solidFill>
                  <a:srgbClr val="000000"/>
                </a:solidFill>
                <a:latin typeface="Times New Roman"/>
                <a:ea typeface="+mn-lt"/>
                <a:cs typeface="Segoe UI"/>
              </a:rPr>
              <a:t>* </a:t>
            </a:r>
            <a:r>
              <a:rPr lang="en-IN" sz="2400" dirty="0">
                <a:solidFill>
                  <a:srgbClr val="202124"/>
                </a:solidFill>
                <a:latin typeface="Times New Roman"/>
                <a:ea typeface="+mn-lt"/>
                <a:cs typeface="+mn-lt"/>
              </a:rPr>
              <a:t>Anchor free Detection </a:t>
            </a:r>
            <a:endParaRPr lang="en-US" sz="2400">
              <a:solidFill>
                <a:srgbClr val="202124"/>
              </a:solidFill>
              <a:latin typeface="Times New Roman"/>
              <a:ea typeface="+mn-lt"/>
              <a:cs typeface="+mn-lt"/>
            </a:endParaRPr>
          </a:p>
          <a:p>
            <a:pPr algn="just">
              <a:lnSpc>
                <a:spcPct val="150000"/>
              </a:lnSpc>
            </a:pPr>
            <a:r>
              <a:rPr lang="en-IN" sz="2400" dirty="0">
                <a:solidFill>
                  <a:srgbClr val="000000"/>
                </a:solidFill>
                <a:latin typeface="Times New Roman"/>
                <a:ea typeface="+mn-lt"/>
                <a:cs typeface="Segoe UI"/>
              </a:rPr>
              <a:t>* </a:t>
            </a:r>
            <a:r>
              <a:rPr lang="en-IN" sz="2400" dirty="0" err="1">
                <a:solidFill>
                  <a:srgbClr val="000000"/>
                </a:solidFill>
                <a:latin typeface="Times New Roman"/>
                <a:ea typeface="+mn-lt"/>
                <a:cs typeface="Segoe UI"/>
              </a:rPr>
              <a:t>m</a:t>
            </a:r>
            <a:r>
              <a:rPr lang="en-IN" sz="2400" dirty="0" err="1">
                <a:solidFill>
                  <a:srgbClr val="202124"/>
                </a:solidFill>
                <a:latin typeface="Times New Roman"/>
                <a:ea typeface="+mn-lt"/>
                <a:cs typeface="Calibri"/>
              </a:rPr>
              <a:t>AP</a:t>
            </a:r>
            <a:r>
              <a:rPr lang="en-IN" sz="2400" dirty="0">
                <a:solidFill>
                  <a:srgbClr val="202124"/>
                </a:solidFill>
                <a:latin typeface="Times New Roman"/>
                <a:ea typeface="+mn-lt"/>
                <a:cs typeface="+mn-lt"/>
              </a:rPr>
              <a:t>(mean average precision) = 68.5% </a:t>
            </a:r>
            <a:endParaRPr lang="en-US" sz="2400">
              <a:solidFill>
                <a:srgbClr val="202124"/>
              </a:solidFill>
              <a:latin typeface="Times New Roman"/>
              <a:ea typeface="+mn-lt"/>
              <a:cs typeface="+mn-lt"/>
            </a:endParaRPr>
          </a:p>
          <a:p>
            <a:pPr algn="just">
              <a:lnSpc>
                <a:spcPct val="150000"/>
              </a:lnSpc>
            </a:pPr>
            <a:r>
              <a:rPr lang="en-IN" sz="2400" dirty="0">
                <a:latin typeface="Times New Roman"/>
                <a:cs typeface="Segoe UI"/>
              </a:rPr>
              <a:t>*</a:t>
            </a:r>
            <a:r>
              <a:rPr lang="en-IN" sz="2400" dirty="0">
                <a:solidFill>
                  <a:srgbClr val="202124"/>
                </a:solidFill>
                <a:latin typeface="Times New Roman"/>
                <a:ea typeface="+mn-lt"/>
                <a:cs typeface="+mn-lt"/>
              </a:rPr>
              <a:t> CSPDarknet53 architecture</a:t>
            </a:r>
            <a:r>
              <a:rPr lang="en-US" sz="2400" dirty="0">
                <a:latin typeface="Times New Roman"/>
                <a:cs typeface="Segoe UI"/>
              </a:rPr>
              <a:t>​</a:t>
            </a:r>
          </a:p>
          <a:p>
            <a:pPr algn="just">
              <a:lnSpc>
                <a:spcPct val="150000"/>
              </a:lnSpc>
            </a:pPr>
            <a:r>
              <a:rPr lang="en-IN" sz="2400" dirty="0">
                <a:latin typeface="Times New Roman"/>
                <a:cs typeface="Segoe UI"/>
              </a:rPr>
              <a:t>*</a:t>
            </a:r>
            <a:r>
              <a:rPr lang="en-IN" sz="2400" dirty="0">
                <a:solidFill>
                  <a:srgbClr val="202124"/>
                </a:solidFill>
                <a:latin typeface="Times New Roman"/>
                <a:ea typeface="+mn-lt"/>
                <a:cs typeface="+mn-lt"/>
              </a:rPr>
              <a:t> Processes 81 frames per second</a:t>
            </a:r>
            <a:endParaRPr lang="en-US" sz="2400" dirty="0">
              <a:latin typeface="Times New Roman"/>
              <a:cs typeface="Segoe UI"/>
            </a:endParaRPr>
          </a:p>
          <a:p>
            <a:pPr>
              <a:lnSpc>
                <a:spcPct val="150000"/>
              </a:lnSpc>
            </a:pPr>
            <a:r>
              <a:rPr lang="en-IN" sz="2400" dirty="0">
                <a:latin typeface="Times New Roman"/>
                <a:cs typeface="Segoe UI"/>
              </a:rPr>
              <a:t>* </a:t>
            </a:r>
            <a:r>
              <a:rPr lang="en-IN" sz="2400" dirty="0">
                <a:latin typeface="Times New Roman"/>
                <a:ea typeface="+mn-lt"/>
                <a:cs typeface="+mn-lt"/>
              </a:rPr>
              <a:t>Object localization</a:t>
            </a:r>
          </a:p>
          <a:p>
            <a:pPr>
              <a:lnSpc>
                <a:spcPct val="150000"/>
              </a:lnSpc>
            </a:pPr>
            <a:r>
              <a:rPr lang="en-IN" sz="2400" dirty="0">
                <a:latin typeface="Times New Roman"/>
                <a:cs typeface="Segoe UI"/>
              </a:rPr>
              <a:t>* Real Time </a:t>
            </a:r>
            <a:r>
              <a:rPr lang="en-IN" sz="2400" dirty="0">
                <a:latin typeface="Times New Roman"/>
                <a:ea typeface="+mn-lt"/>
                <a:cs typeface="+mn-lt"/>
              </a:rPr>
              <a:t>Database Comparison</a:t>
            </a:r>
            <a:endParaRPr lang="en-IN" sz="2400">
              <a:latin typeface="Times New Roman"/>
              <a:cs typeface="Times New Roman"/>
            </a:endParaRPr>
          </a:p>
          <a:p>
            <a:pPr algn="just"/>
            <a:endParaRPr lang="en-IN" sz="2400" dirty="0">
              <a:latin typeface="Times New Roman"/>
              <a:cs typeface="Segoe U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F6D504-3B24-C028-01CD-BDFDA589D72F}"/>
              </a:ext>
            </a:extLst>
          </p:cNvPr>
          <p:cNvSpPr/>
          <p:nvPr/>
        </p:nvSpPr>
        <p:spPr>
          <a:xfrm>
            <a:off x="7707663" y="1046907"/>
            <a:ext cx="10337575" cy="6493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pic>
        <p:nvPicPr>
          <p:cNvPr id="5" name="Picture 5">
            <a:extLst>
              <a:ext uri="{FF2B5EF4-FFF2-40B4-BE49-F238E27FC236}">
                <a16:creationId xmlns:a16="http://schemas.microsoft.com/office/drawing/2014/main" id="{D56A8B94-1E92-EFBA-400F-C565E35B6233}"/>
              </a:ext>
            </a:extLst>
          </p:cNvPr>
          <p:cNvPicPr>
            <a:picLocks noChangeAspect="1"/>
          </p:cNvPicPr>
          <p:nvPr/>
        </p:nvPicPr>
        <p:blipFill rotWithShape="1">
          <a:blip r:embed="rId2"/>
          <a:srcRect l="16711" t="3984" r="22546" b="3214"/>
          <a:stretch/>
        </p:blipFill>
        <p:spPr>
          <a:xfrm>
            <a:off x="1540441" y="826537"/>
            <a:ext cx="5653190" cy="8630397"/>
          </a:xfrm>
          <a:prstGeom prst="rect">
            <a:avLst/>
          </a:prstGeom>
        </p:spPr>
      </p:pic>
      <p:pic>
        <p:nvPicPr>
          <p:cNvPr id="8" name="Picture 8" descr="Graphical user interface, application, table&#10;&#10;Description automatically generated">
            <a:extLst>
              <a:ext uri="{FF2B5EF4-FFF2-40B4-BE49-F238E27FC236}">
                <a16:creationId xmlns:a16="http://schemas.microsoft.com/office/drawing/2014/main" id="{0D3B0F97-54D9-F368-3313-4E63A13EC75C}"/>
              </a:ext>
            </a:extLst>
          </p:cNvPr>
          <p:cNvPicPr>
            <a:picLocks noChangeAspect="1"/>
          </p:cNvPicPr>
          <p:nvPr/>
        </p:nvPicPr>
        <p:blipFill>
          <a:blip r:embed="rId3"/>
          <a:stretch>
            <a:fillRect/>
          </a:stretch>
        </p:blipFill>
        <p:spPr>
          <a:xfrm>
            <a:off x="9148048" y="609180"/>
            <a:ext cx="8053597" cy="4526987"/>
          </a:xfrm>
          <a:prstGeom prst="rect">
            <a:avLst/>
          </a:prstGeom>
        </p:spPr>
      </p:pic>
      <p:sp>
        <p:nvSpPr>
          <p:cNvPr id="2" name="object 2"/>
          <p:cNvSpPr txBox="1">
            <a:spLocks noGrp="1"/>
          </p:cNvSpPr>
          <p:nvPr>
            <p:ph type="title"/>
          </p:nvPr>
        </p:nvSpPr>
        <p:spPr>
          <a:xfrm>
            <a:off x="10553999" y="6657878"/>
            <a:ext cx="5255895" cy="1120820"/>
          </a:xfrm>
          <a:prstGeom prst="rect">
            <a:avLst/>
          </a:prstGeom>
        </p:spPr>
        <p:txBody>
          <a:bodyPr vert="horz" wrap="square" lIns="0" tIns="12700" rIns="0" bIns="0" rtlCol="0" anchor="t">
            <a:spAutoFit/>
          </a:bodyPr>
          <a:lstStyle/>
          <a:p>
            <a:pPr marL="12700" algn="ctr">
              <a:lnSpc>
                <a:spcPct val="100000"/>
              </a:lnSpc>
              <a:spcBef>
                <a:spcPts val="100"/>
              </a:spcBef>
            </a:pPr>
            <a:r>
              <a:rPr lang="en-GB" sz="7200" spc="-200" dirty="0">
                <a:latin typeface="Times New Roman"/>
              </a:rPr>
              <a:t>Traction</a:t>
            </a:r>
            <a:endParaRPr lang="en-GB" sz="7200" dirty="0">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222663" y="342900"/>
            <a:ext cx="13462347"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SURVEILLANCE DASHBOARD</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sz="1600" dirty="0">
              <a:latin typeface="Times New Roman"/>
              <a:cs typeface="Times New Roman"/>
            </a:endParaRPr>
          </a:p>
        </p:txBody>
      </p:sp>
      <p:sp>
        <p:nvSpPr>
          <p:cNvPr id="10" name="object 3"/>
          <p:cNvSpPr txBox="1"/>
          <p:nvPr/>
        </p:nvSpPr>
        <p:spPr>
          <a:xfrm>
            <a:off x="14004099" y="2323056"/>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a:cs typeface="Trebuchet MS" panose="020B0603020202020204"/>
              </a:rPr>
              <a:t>Features</a:t>
            </a:r>
            <a:endParaRPr lang="en-US" sz="3200">
              <a:latin typeface="Times New Roman"/>
              <a:cs typeface="Trebuchet MS" panose="020B0603020202020204"/>
            </a:endParaRPr>
          </a:p>
          <a:p>
            <a:pPr marL="12700">
              <a:lnSpc>
                <a:spcPct val="100000"/>
              </a:lnSpc>
              <a:spcBef>
                <a:spcPts val="1625"/>
              </a:spcBef>
            </a:pPr>
            <a:r>
              <a:rPr lang="en-IN" sz="2400">
                <a:latin typeface="Times New Roman"/>
                <a:cs typeface="Times New Roman"/>
              </a:rPr>
              <a:t>* Login functionality</a:t>
            </a:r>
          </a:p>
          <a:p>
            <a:pPr marL="12700">
              <a:lnSpc>
                <a:spcPct val="100000"/>
              </a:lnSpc>
              <a:spcBef>
                <a:spcPts val="1625"/>
              </a:spcBef>
            </a:pPr>
            <a:r>
              <a:rPr lang="en-IN" sz="2400">
                <a:latin typeface="Times New Roman"/>
                <a:cs typeface="Times New Roman"/>
              </a:rPr>
              <a:t>* Network IP</a:t>
            </a:r>
          </a:p>
          <a:p>
            <a:pPr marL="12700">
              <a:lnSpc>
                <a:spcPct val="100000"/>
              </a:lnSpc>
              <a:spcBef>
                <a:spcPts val="1625"/>
              </a:spcBef>
            </a:pPr>
            <a:r>
              <a:rPr lang="en-IN" sz="2400">
                <a:latin typeface="Times New Roman"/>
                <a:cs typeface="Times New Roman"/>
              </a:rPr>
              <a:t>* Network Speed</a:t>
            </a:r>
          </a:p>
          <a:p>
            <a:pPr marL="12700">
              <a:lnSpc>
                <a:spcPct val="100000"/>
              </a:lnSpc>
              <a:spcBef>
                <a:spcPts val="1625"/>
              </a:spcBef>
            </a:pPr>
            <a:r>
              <a:rPr lang="en-IN" sz="2400">
                <a:latin typeface="Times New Roman"/>
                <a:cs typeface="Times New Roman"/>
              </a:rPr>
              <a:t>* ISP</a:t>
            </a:r>
          </a:p>
          <a:p>
            <a:pPr marL="12700">
              <a:lnSpc>
                <a:spcPct val="100000"/>
              </a:lnSpc>
              <a:spcBef>
                <a:spcPts val="1625"/>
              </a:spcBef>
            </a:pPr>
            <a:r>
              <a:rPr lang="en-IN" sz="2400">
                <a:latin typeface="Times New Roman"/>
                <a:cs typeface="Times New Roman"/>
              </a:rPr>
              <a:t>* Network Latency</a:t>
            </a:r>
          </a:p>
          <a:p>
            <a:pPr marL="12700">
              <a:lnSpc>
                <a:spcPct val="100000"/>
              </a:lnSpc>
              <a:spcBef>
                <a:spcPts val="1625"/>
              </a:spcBef>
            </a:pPr>
            <a:r>
              <a:rPr lang="en-IN" sz="2400">
                <a:latin typeface="Times New Roman"/>
                <a:cs typeface="Times New Roman"/>
              </a:rPr>
              <a:t>* Router’s IP</a:t>
            </a:r>
          </a:p>
          <a:p>
            <a:pPr marL="12700">
              <a:lnSpc>
                <a:spcPct val="100000"/>
              </a:lnSpc>
              <a:spcBef>
                <a:spcPts val="1625"/>
              </a:spcBef>
            </a:pPr>
            <a:r>
              <a:rPr lang="en-IN" sz="2400">
                <a:latin typeface="Times New Roman"/>
                <a:cs typeface="Times New Roman"/>
              </a:rPr>
              <a:t>* DNS IP</a:t>
            </a:r>
          </a:p>
          <a:p>
            <a:pPr marL="12700">
              <a:spcBef>
                <a:spcPts val="1625"/>
              </a:spcBef>
            </a:pPr>
            <a:r>
              <a:rPr lang="en-IN" sz="2400">
                <a:latin typeface="Times New Roman"/>
                <a:cs typeface="Times New Roman"/>
              </a:rPr>
              <a:t>* Apache2 Network Load      Balancing</a:t>
            </a:r>
          </a:p>
        </p:txBody>
      </p:sp>
      <p:pic>
        <p:nvPicPr>
          <p:cNvPr id="2" name="Picture 1" descr="ESPcameramod"/>
          <p:cNvPicPr>
            <a:picLocks noChangeAspect="1"/>
          </p:cNvPicPr>
          <p:nvPr/>
        </p:nvPicPr>
        <p:blipFill>
          <a:blip r:embed="rId2"/>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3"/>
          <a:srcRect l="28780" t="28478" r="29715" b="13870"/>
          <a:stretch>
            <a:fillRect/>
          </a:stretch>
        </p:blipFill>
        <p:spPr>
          <a:xfrm>
            <a:off x="5486400" y="3314700"/>
            <a:ext cx="4632960" cy="3412490"/>
          </a:xfrm>
          <a:prstGeom prst="rect">
            <a:avLst/>
          </a:prstGeom>
        </p:spPr>
      </p:pic>
      <p:pic>
        <p:nvPicPr>
          <p:cNvPr id="4" name="Picture 4" descr="A picture containing text, electronics, indoor, computer&#10;&#10;Description automatically generated">
            <a:extLst>
              <a:ext uri="{FF2B5EF4-FFF2-40B4-BE49-F238E27FC236}">
                <a16:creationId xmlns:a16="http://schemas.microsoft.com/office/drawing/2014/main" id="{9602BC2C-5024-2834-ECDC-CCBB83883B78}"/>
              </a:ext>
            </a:extLst>
          </p:cNvPr>
          <p:cNvPicPr>
            <a:picLocks noChangeAspect="1"/>
          </p:cNvPicPr>
          <p:nvPr/>
        </p:nvPicPr>
        <p:blipFill rotWithShape="1">
          <a:blip r:embed="rId4"/>
          <a:srcRect l="24688" t="12015" r="-174" b="12939"/>
          <a:stretch/>
        </p:blipFill>
        <p:spPr>
          <a:xfrm>
            <a:off x="5486400" y="3312103"/>
            <a:ext cx="6205214" cy="346667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ADMIN CONTROL APPLICATION</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a:cs typeface="Times New Roman"/>
            </a:endParaRPr>
          </a:p>
        </p:txBody>
      </p:sp>
      <p:sp>
        <p:nvSpPr>
          <p:cNvPr id="10" name="object 3"/>
          <p:cNvSpPr txBox="1"/>
          <p:nvPr/>
        </p:nvSpPr>
        <p:spPr>
          <a:xfrm>
            <a:off x="13487400" y="1485900"/>
            <a:ext cx="4658360" cy="5713744"/>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a:cs typeface="Trebuchet MS" panose="020B0603020202020204"/>
              </a:rPr>
              <a:t>Features</a:t>
            </a:r>
            <a:endParaRPr lang="en-US" sz="3200">
              <a:latin typeface="Times New Roman"/>
              <a:cs typeface="Trebuchet MS" panose="020B0603020202020204"/>
            </a:endParaRPr>
          </a:p>
          <a:p>
            <a:pPr marL="12700" algn="just">
              <a:lnSpc>
                <a:spcPct val="100000"/>
              </a:lnSpc>
              <a:spcBef>
                <a:spcPts val="1625"/>
              </a:spcBef>
            </a:pPr>
            <a:r>
              <a:rPr lang="en-IN" sz="2400" dirty="0">
                <a:latin typeface="Times New Roman"/>
                <a:cs typeface="Times New Roman"/>
              </a:rPr>
              <a:t>* Real time Sensor Readings</a:t>
            </a:r>
          </a:p>
          <a:p>
            <a:pPr marL="12700" algn="just">
              <a:lnSpc>
                <a:spcPct val="100000"/>
              </a:lnSpc>
              <a:spcBef>
                <a:spcPts val="1625"/>
              </a:spcBef>
            </a:pPr>
            <a:r>
              <a:rPr lang="en-IN" sz="2400" dirty="0">
                <a:latin typeface="Times New Roman"/>
                <a:cs typeface="Times New Roman"/>
              </a:rPr>
              <a:t>* Push Notification</a:t>
            </a:r>
          </a:p>
          <a:p>
            <a:pPr marL="12700" algn="just">
              <a:lnSpc>
                <a:spcPct val="100000"/>
              </a:lnSpc>
              <a:spcBef>
                <a:spcPts val="1625"/>
              </a:spcBef>
            </a:pPr>
            <a:r>
              <a:rPr lang="en-IN" sz="2400" dirty="0">
                <a:latin typeface="Times New Roman"/>
                <a:cs typeface="Times New Roman"/>
              </a:rPr>
              <a:t>* Seamless Interface</a:t>
            </a:r>
          </a:p>
          <a:p>
            <a:pPr marL="12700" algn="just">
              <a:lnSpc>
                <a:spcPct val="100000"/>
              </a:lnSpc>
              <a:spcBef>
                <a:spcPts val="1625"/>
              </a:spcBef>
            </a:pPr>
            <a:r>
              <a:rPr lang="en-IN" sz="2400" dirty="0">
                <a:latin typeface="Times New Roman"/>
                <a:cs typeface="Times New Roman"/>
              </a:rPr>
              <a:t>* Admin Login Functionality</a:t>
            </a:r>
          </a:p>
          <a:p>
            <a:pPr marL="12700" algn="just">
              <a:lnSpc>
                <a:spcPct val="100000"/>
              </a:lnSpc>
              <a:spcBef>
                <a:spcPts val="1625"/>
              </a:spcBef>
            </a:pPr>
            <a:r>
              <a:rPr lang="en-IN" sz="2400" dirty="0">
                <a:latin typeface="Times New Roman"/>
                <a:cs typeface="Times New Roman"/>
              </a:rPr>
              <a:t>* Supported version of Android6.0 and Above</a:t>
            </a:r>
          </a:p>
          <a:p>
            <a:pPr marL="12700" algn="just">
              <a:lnSpc>
                <a:spcPct val="100000"/>
              </a:lnSpc>
              <a:spcBef>
                <a:spcPts val="1625"/>
              </a:spcBef>
            </a:pPr>
            <a:r>
              <a:rPr lang="en-IN" sz="2400" dirty="0">
                <a:latin typeface="Times New Roman"/>
                <a:cs typeface="Times New Roman"/>
              </a:rPr>
              <a:t>* Analytical report Dashboard</a:t>
            </a:r>
          </a:p>
          <a:p>
            <a:pPr marL="12700" algn="just">
              <a:lnSpc>
                <a:spcPct val="100000"/>
              </a:lnSpc>
              <a:spcBef>
                <a:spcPts val="1625"/>
              </a:spcBef>
            </a:pPr>
            <a:r>
              <a:rPr lang="en-IN" sz="2400" dirty="0">
                <a:latin typeface="Times New Roman"/>
                <a:cs typeface="Times New Roman"/>
              </a:rPr>
              <a:t>* Remote access functionality</a:t>
            </a:r>
          </a:p>
          <a:p>
            <a:pPr marL="12700" algn="just">
              <a:lnSpc>
                <a:spcPct val="100000"/>
              </a:lnSpc>
              <a:spcBef>
                <a:spcPts val="1625"/>
              </a:spcBef>
            </a:pPr>
            <a:r>
              <a:rPr lang="en-IN" sz="2400" dirty="0">
                <a:latin typeface="Times New Roman"/>
                <a:cs typeface="Times New Roman"/>
              </a:rPr>
              <a:t>* AR control Functionality</a:t>
            </a: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a:cs typeface="Trebuchet MS" panose="020B0603020202020204"/>
                <a:sym typeface="+mn-ea"/>
              </a:rPr>
              <a:t>Test it Out on your device: </a:t>
            </a:r>
            <a:endParaRPr lang="en-US">
              <a:latin typeface="Times New Roman"/>
              <a:cs typeface="Times New Roman"/>
            </a:endParaRPr>
          </a:p>
        </p:txBody>
      </p:sp>
      <p:pic>
        <p:nvPicPr>
          <p:cNvPr id="15" name="Content Placeholder 14" descr="qrcode"/>
          <p:cNvPicPr>
            <a:picLocks noGrp="1" noChangeAspect="1"/>
          </p:cNvPicPr>
          <p:nvPr>
            <p:ph sz="half" idx="2"/>
          </p:nvPr>
        </p:nvPicPr>
        <p:blipFill>
          <a:blip r:embed="rId2"/>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3"/>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4"/>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5"/>
          <a:stretch>
            <a:fillRect/>
          </a:stretch>
        </p:blipFill>
        <p:spPr>
          <a:xfrm>
            <a:off x="9296400" y="1866900"/>
            <a:ext cx="3215005" cy="678942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936154"/>
          </a:xfrm>
          <a:prstGeom prst="rect">
            <a:avLst/>
          </a:prstGeom>
        </p:spPr>
        <p:txBody>
          <a:bodyPr vert="horz" wrap="square" lIns="0" tIns="12700" rIns="0" bIns="0" rtlCol="0" anchor="t">
            <a:spAutoFit/>
          </a:bodyPr>
          <a:lstStyle/>
          <a:p>
            <a:pPr marL="12700">
              <a:spcBef>
                <a:spcPts val="100"/>
              </a:spcBef>
            </a:pPr>
            <a:r>
              <a:rPr lang="en-GB" sz="6000" spc="-785" dirty="0">
                <a:latin typeface="Times New Roman"/>
              </a:rPr>
              <a:t>T</a:t>
            </a:r>
            <a:r>
              <a:rPr lang="en-GB" sz="6000" spc="135" dirty="0">
                <a:latin typeface="Times New Roman"/>
              </a:rPr>
              <a:t>a</a:t>
            </a:r>
            <a:r>
              <a:rPr lang="en-GB" sz="6000" spc="-310" dirty="0">
                <a:latin typeface="Times New Roman"/>
              </a:rPr>
              <a:t>r</a:t>
            </a:r>
            <a:r>
              <a:rPr lang="en-GB" sz="6000" spc="415" dirty="0">
                <a:latin typeface="Times New Roman"/>
              </a:rPr>
              <a:t>g</a:t>
            </a:r>
            <a:r>
              <a:rPr lang="en-GB" sz="6000" spc="-245" dirty="0">
                <a:latin typeface="Times New Roman"/>
              </a:rPr>
              <a:t>e</a:t>
            </a:r>
            <a:r>
              <a:rPr lang="en-GB" sz="6000" spc="-165" dirty="0">
                <a:latin typeface="Times New Roman"/>
              </a:rPr>
              <a:t>t </a:t>
            </a:r>
            <a:r>
              <a:rPr lang="en-GB" sz="6000" spc="380" dirty="0">
                <a:latin typeface="Times New Roman"/>
              </a:rPr>
              <a:t>M</a:t>
            </a:r>
            <a:r>
              <a:rPr lang="en-GB" sz="6000" spc="135" dirty="0">
                <a:latin typeface="Times New Roman"/>
              </a:rPr>
              <a:t>a</a:t>
            </a:r>
            <a:r>
              <a:rPr lang="en-GB" sz="6000" spc="-310" dirty="0">
                <a:latin typeface="Times New Roman"/>
              </a:rPr>
              <a:t>r</a:t>
            </a:r>
            <a:r>
              <a:rPr lang="en-GB" sz="6000" spc="-65" dirty="0">
                <a:latin typeface="Times New Roman"/>
              </a:rPr>
              <a:t>k</a:t>
            </a:r>
            <a:r>
              <a:rPr lang="en-GB" sz="6000" spc="-245" dirty="0">
                <a:latin typeface="Times New Roman"/>
              </a:rPr>
              <a:t>e</a:t>
            </a:r>
            <a:r>
              <a:rPr lang="en-GB" sz="6000" spc="-165" dirty="0">
                <a:latin typeface="Times New Roman"/>
              </a:rPr>
              <a:t>t</a:t>
            </a:r>
            <a:endParaRPr lang="en-GB" sz="6000">
              <a:latin typeface="Times New Roman"/>
              <a:cs typeface="Trebuchet MS" panose="020B0603020202020204"/>
            </a:endParaRPr>
          </a:p>
        </p:txBody>
      </p:sp>
      <p:sp>
        <p:nvSpPr>
          <p:cNvPr id="4" name="object 4"/>
          <p:cNvSpPr txBox="1"/>
          <p:nvPr/>
        </p:nvSpPr>
        <p:spPr>
          <a:xfrm>
            <a:off x="2438205" y="49909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GB" sz="3000" spc="185">
                <a:latin typeface="Times New Roman"/>
                <a:cs typeface="Times New Roman"/>
              </a:rPr>
              <a:t>G</a:t>
            </a:r>
            <a:r>
              <a:rPr lang="en-GB" sz="3000" spc="90">
                <a:latin typeface="Times New Roman"/>
                <a:cs typeface="Times New Roman"/>
              </a:rPr>
              <a:t>o</a:t>
            </a:r>
            <a:r>
              <a:rPr lang="en-GB" sz="3000" spc="50">
                <a:latin typeface="Times New Roman"/>
                <a:cs typeface="Times New Roman"/>
              </a:rPr>
              <a:t>v</a:t>
            </a:r>
            <a:r>
              <a:rPr lang="en-GB" sz="3000" spc="65">
                <a:latin typeface="Times New Roman"/>
                <a:cs typeface="Times New Roman"/>
              </a:rPr>
              <a:t>e</a:t>
            </a:r>
            <a:r>
              <a:rPr lang="en-GB" sz="3000" spc="10">
                <a:latin typeface="Times New Roman"/>
                <a:cs typeface="Times New Roman"/>
              </a:rPr>
              <a:t>r</a:t>
            </a:r>
            <a:r>
              <a:rPr lang="en-GB" sz="3000" spc="105">
                <a:latin typeface="Times New Roman"/>
                <a:cs typeface="Times New Roman"/>
              </a:rPr>
              <a:t>n</a:t>
            </a:r>
            <a:r>
              <a:rPr lang="en-GB" sz="3000" spc="114">
                <a:latin typeface="Times New Roman"/>
                <a:cs typeface="Times New Roman"/>
              </a:rPr>
              <a:t>m</a:t>
            </a:r>
            <a:r>
              <a:rPr lang="en-GB" sz="3000" spc="65">
                <a:latin typeface="Times New Roman"/>
                <a:cs typeface="Times New Roman"/>
              </a:rPr>
              <a:t>e</a:t>
            </a:r>
            <a:r>
              <a:rPr lang="en-GB" sz="3000" spc="105">
                <a:latin typeface="Times New Roman"/>
                <a:cs typeface="Times New Roman"/>
              </a:rPr>
              <a:t>n</a:t>
            </a:r>
            <a:r>
              <a:rPr lang="en-GB" sz="3000" spc="15">
                <a:latin typeface="Times New Roman"/>
                <a:cs typeface="Times New Roman"/>
              </a:rPr>
              <a:t>t </a:t>
            </a:r>
            <a:r>
              <a:rPr lang="en-GB" sz="3000" spc="375">
                <a:latin typeface="Times New Roman"/>
                <a:cs typeface="Times New Roman"/>
              </a:rPr>
              <a:t>A</a:t>
            </a:r>
            <a:r>
              <a:rPr lang="en-GB" sz="3000" spc="370">
                <a:latin typeface="Times New Roman"/>
                <a:cs typeface="Times New Roman"/>
              </a:rPr>
              <a:t>g</a:t>
            </a:r>
            <a:r>
              <a:rPr lang="en-GB" sz="3000" spc="65">
                <a:latin typeface="Times New Roman"/>
                <a:cs typeface="Times New Roman"/>
              </a:rPr>
              <a:t>e</a:t>
            </a:r>
            <a:r>
              <a:rPr lang="en-GB" sz="3000" spc="105">
                <a:latin typeface="Times New Roman"/>
                <a:cs typeface="Times New Roman"/>
              </a:rPr>
              <a:t>n</a:t>
            </a:r>
            <a:r>
              <a:rPr lang="en-GB" sz="3000" spc="145">
                <a:latin typeface="Times New Roman"/>
                <a:cs typeface="Times New Roman"/>
              </a:rPr>
              <a:t>c</a:t>
            </a:r>
            <a:r>
              <a:rPr lang="en-GB" sz="3000" spc="-55">
                <a:latin typeface="Times New Roman"/>
                <a:cs typeface="Times New Roman"/>
              </a:rPr>
              <a:t>i</a:t>
            </a:r>
            <a:r>
              <a:rPr lang="en-GB" sz="3000" spc="65">
                <a:latin typeface="Times New Roman"/>
                <a:cs typeface="Times New Roman"/>
              </a:rPr>
              <a:t>es</a:t>
            </a:r>
          </a:p>
        </p:txBody>
      </p:sp>
      <p:sp>
        <p:nvSpPr>
          <p:cNvPr id="5" name="object 5"/>
          <p:cNvSpPr txBox="1"/>
          <p:nvPr/>
        </p:nvSpPr>
        <p:spPr>
          <a:xfrm>
            <a:off x="2433125" y="5829117"/>
            <a:ext cx="5095875" cy="507447"/>
          </a:xfrm>
          <a:prstGeom prst="rect">
            <a:avLst/>
          </a:prstGeom>
        </p:spPr>
        <p:txBody>
          <a:bodyPr vert="horz" wrap="square" lIns="0" tIns="12065" rIns="0" bIns="0" rtlCol="0" anchor="t">
            <a:spAutoFit/>
          </a:bodyPr>
          <a:lstStyle/>
          <a:p>
            <a:pPr marL="12700" marR="5080">
              <a:lnSpc>
                <a:spcPct val="117000"/>
              </a:lnSpc>
              <a:spcBef>
                <a:spcPts val="95"/>
              </a:spcBef>
            </a:pPr>
            <a:r>
              <a:rPr lang="en-GB" sz="3000" spc="80">
                <a:latin typeface="Times New Roman"/>
                <a:cs typeface="Times New Roman"/>
              </a:rPr>
              <a:t>Companies /</a:t>
            </a:r>
            <a:r>
              <a:rPr lang="en-GB" sz="3000" spc="65">
                <a:latin typeface="Times New Roman"/>
                <a:cs typeface="Times New Roman"/>
              </a:rPr>
              <a:t> </a:t>
            </a:r>
            <a:r>
              <a:rPr lang="en-GB" sz="3000" spc="114">
                <a:latin typeface="Times New Roman"/>
                <a:cs typeface="Times New Roman"/>
              </a:rPr>
              <a:t>Enterprises</a:t>
            </a:r>
            <a:endParaRPr lang="en-GB" sz="3000">
              <a:latin typeface="Times New Roman"/>
              <a:cs typeface="Times New Roman"/>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nchor="t"/>
            <a:lstStyle/>
            <a:p>
              <a:endParaRPr lang="en-US" dirty="0">
                <a:latin typeface="Times New Roman"/>
                <a:cs typeface="Times New Roman"/>
              </a:endParaRPr>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3" name="object 4"/>
          <p:cNvSpPr txBox="1"/>
          <p:nvPr/>
        </p:nvSpPr>
        <p:spPr>
          <a:xfrm>
            <a:off x="2438205" y="42289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IN" sz="3000" dirty="0">
                <a:latin typeface="Times New Roman"/>
                <a:cs typeface="Times New Roman"/>
              </a:rPr>
              <a:t>General Public</a:t>
            </a:r>
          </a:p>
        </p:txBody>
      </p:sp>
      <p:sp>
        <p:nvSpPr>
          <p:cNvPr id="14" name="object 5"/>
          <p:cNvSpPr txBox="1"/>
          <p:nvPr/>
        </p:nvSpPr>
        <p:spPr>
          <a:xfrm>
            <a:off x="2433320" y="6584315"/>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a:cs typeface="Times New Roman"/>
              </a:rPr>
              <a:t>Large Scale Industries</a:t>
            </a:r>
          </a:p>
        </p:txBody>
      </p:sp>
      <p:sp>
        <p:nvSpPr>
          <p:cNvPr id="15" name="object 5"/>
          <p:cNvSpPr txBox="1"/>
          <p:nvPr/>
        </p:nvSpPr>
        <p:spPr>
          <a:xfrm>
            <a:off x="2438400" y="7429500"/>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a:cs typeface="Times New Roman"/>
              </a:rPr>
              <a:t>Small scale Industries</a:t>
            </a:r>
          </a:p>
        </p:txBody>
      </p:sp>
      <p:sp>
        <p:nvSpPr>
          <p:cNvPr id="16" name="object 4"/>
          <p:cNvSpPr/>
          <p:nvPr/>
        </p:nvSpPr>
        <p:spPr>
          <a:xfrm>
            <a:off x="1676266" y="43052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7" name="object 4"/>
          <p:cNvSpPr/>
          <p:nvPr/>
        </p:nvSpPr>
        <p:spPr>
          <a:xfrm>
            <a:off x="1676266" y="51694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8" name="object 4"/>
          <p:cNvSpPr/>
          <p:nvPr/>
        </p:nvSpPr>
        <p:spPr>
          <a:xfrm>
            <a:off x="1676266" y="59575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9" name="object 4"/>
          <p:cNvSpPr/>
          <p:nvPr/>
        </p:nvSpPr>
        <p:spPr>
          <a:xfrm>
            <a:off x="1676266" y="68198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0" name="object 4"/>
          <p:cNvSpPr/>
          <p:nvPr/>
        </p:nvSpPr>
        <p:spPr>
          <a:xfrm>
            <a:off x="1676266" y="75850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936154"/>
          </a:xfrm>
          <a:prstGeom prst="rect">
            <a:avLst/>
          </a:prstGeom>
        </p:spPr>
        <p:txBody>
          <a:bodyPr vert="horz" wrap="square" lIns="0" tIns="12700" rIns="0" bIns="0" rtlCol="0" anchor="t">
            <a:spAutoFit/>
          </a:bodyPr>
          <a:lstStyle/>
          <a:p>
            <a:pPr marL="12700">
              <a:lnSpc>
                <a:spcPct val="100000"/>
              </a:lnSpc>
              <a:spcBef>
                <a:spcPts val="100"/>
              </a:spcBef>
            </a:pPr>
            <a:r>
              <a:rPr lang="en-US" sz="6000" spc="-40">
                <a:latin typeface="Times New Roman"/>
              </a:rPr>
              <a:t>Contents</a:t>
            </a:r>
            <a:endParaRPr lang="en-US" sz="6000" spc="-40">
              <a:latin typeface="Times New Roman"/>
              <a:cs typeface="Trebuchet MS" panose="020B0603020202020204"/>
            </a:endParaRPr>
          </a:p>
        </p:txBody>
      </p:sp>
      <p:sp>
        <p:nvSpPr>
          <p:cNvPr id="3" name="Text Box 2"/>
          <p:cNvSpPr txBox="1"/>
          <p:nvPr/>
        </p:nvSpPr>
        <p:spPr>
          <a:xfrm>
            <a:off x="2438400" y="1970405"/>
            <a:ext cx="3819410" cy="6555641"/>
          </a:xfrm>
          <a:prstGeom prst="rect">
            <a:avLst/>
          </a:prstGeom>
          <a:noFill/>
        </p:spPr>
        <p:txBody>
          <a:bodyPr wrap="square" lIns="91440" tIns="45720" rIns="91440" bIns="45720" rtlCol="0" anchor="t">
            <a:spAutoFit/>
          </a:bodyPr>
          <a:lstStyle/>
          <a:p>
            <a:r>
              <a:rPr lang="en-US" altLang="en-IN" sz="2800" b="1" spc="20" dirty="0">
                <a:solidFill>
                  <a:srgbClr val="000000"/>
                </a:solidFill>
                <a:latin typeface="Times New Roman"/>
                <a:cs typeface="Times New Roman"/>
                <a:sym typeface="+mn-ea"/>
              </a:rPr>
              <a:t>Problem Description</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Global Landscape</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Proposed Solution</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Tech Stack </a:t>
            </a:r>
            <a:endParaRPr lang="en-US" altLang="en-IN" sz="2800" b="1" spc="20" dirty="0">
              <a:solidFill>
                <a:srgbClr val="000000"/>
              </a:solidFill>
              <a:latin typeface="Times New Roman" panose="02020603050405020304" charset="0"/>
              <a:cs typeface="Times New Roman" panose="02020603050405020304" charset="0"/>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Framework</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Workflow</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Product / Modules</a:t>
            </a:r>
            <a:endParaRPr lang="en-US" altLang="en-IN" sz="2800" b="1" spc="20" dirty="0">
              <a:solidFill>
                <a:srgbClr val="000000"/>
              </a:solidFill>
              <a:latin typeface="Times New Roman"/>
              <a:cs typeface="Times New Roman"/>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a:cs typeface="Times New Roman"/>
                <a:sym typeface="+mn-ea"/>
              </a:rPr>
              <a:t>Demonstration</a:t>
            </a:r>
            <a:endParaRPr lang="en-US" altLang="en-IN" sz="2800" b="1" spc="20" dirty="0">
              <a:solidFill>
                <a:srgbClr val="000000"/>
              </a:solidFill>
              <a:latin typeface="Times New Roman"/>
              <a:cs typeface="Times New Roman"/>
            </a:endParaRPr>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a:endParaRPr/>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a:endParaRPr/>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a:endParaRPr/>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a:endParaRPr/>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a:endParaRPr/>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a:endParaRPr/>
            </a:p>
          </p:txBody>
        </p:sp>
      </p:grpSp>
      <p:grpSp>
        <p:nvGrpSpPr>
          <p:cNvPr id="12" name="Group 11">
            <a:extLst>
              <a:ext uri="{FF2B5EF4-FFF2-40B4-BE49-F238E27FC236}">
                <a16:creationId xmlns:a16="http://schemas.microsoft.com/office/drawing/2014/main" id="{61BA00B2-17F5-BE89-184F-0914442B118C}"/>
              </a:ext>
            </a:extLst>
          </p:cNvPr>
          <p:cNvGrpSpPr/>
          <p:nvPr/>
        </p:nvGrpSpPr>
        <p:grpSpPr>
          <a:xfrm>
            <a:off x="1195170" y="2092560"/>
            <a:ext cx="338687" cy="2804623"/>
            <a:chOff x="1195170" y="2092560"/>
            <a:chExt cx="338687" cy="2804623"/>
          </a:xfrm>
        </p:grpSpPr>
        <p:sp>
          <p:nvSpPr>
            <p:cNvPr id="9" name="object 5"/>
            <p:cNvSpPr/>
            <p:nvPr/>
          </p:nvSpPr>
          <p:spPr>
            <a:xfrm>
              <a:off x="1195171" y="209256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2" name="object 5">
              <a:extLst>
                <a:ext uri="{FF2B5EF4-FFF2-40B4-BE49-F238E27FC236}">
                  <a16:creationId xmlns:a16="http://schemas.microsoft.com/office/drawing/2014/main" id="{3330C34E-F7E9-8F9C-B9B8-951B453D5441}"/>
                </a:ext>
              </a:extLst>
            </p:cNvPr>
            <p:cNvSpPr/>
            <p:nvPr/>
          </p:nvSpPr>
          <p:spPr>
            <a:xfrm>
              <a:off x="1195170" y="2944614"/>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10" name="object 5">
              <a:extLst>
                <a:ext uri="{FF2B5EF4-FFF2-40B4-BE49-F238E27FC236}">
                  <a16:creationId xmlns:a16="http://schemas.microsoft.com/office/drawing/2014/main" id="{76F83FE7-3754-5AC6-2EB4-D0E2F1B0E369}"/>
                </a:ext>
              </a:extLst>
            </p:cNvPr>
            <p:cNvSpPr/>
            <p:nvPr/>
          </p:nvSpPr>
          <p:spPr>
            <a:xfrm>
              <a:off x="1195171" y="378627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11" name="object 5">
              <a:extLst>
                <a:ext uri="{FF2B5EF4-FFF2-40B4-BE49-F238E27FC236}">
                  <a16:creationId xmlns:a16="http://schemas.microsoft.com/office/drawing/2014/main" id="{2C9AA5FF-8CB0-0142-5FF0-9A1945C30188}"/>
                </a:ext>
              </a:extLst>
            </p:cNvPr>
            <p:cNvSpPr/>
            <p:nvPr/>
          </p:nvSpPr>
          <p:spPr>
            <a:xfrm>
              <a:off x="1195171" y="4638333"/>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grpSp>
      <p:sp>
        <p:nvSpPr>
          <p:cNvPr id="6" name="object 5">
            <a:extLst>
              <a:ext uri="{FF2B5EF4-FFF2-40B4-BE49-F238E27FC236}">
                <a16:creationId xmlns:a16="http://schemas.microsoft.com/office/drawing/2014/main" id="{8687997A-3B09-8B8F-3014-001ACE2FD6CF}"/>
              </a:ext>
            </a:extLst>
          </p:cNvPr>
          <p:cNvSpPr/>
          <p:nvPr/>
        </p:nvSpPr>
        <p:spPr>
          <a:xfrm>
            <a:off x="1186836" y="554082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13" name="object 5">
            <a:extLst>
              <a:ext uri="{FF2B5EF4-FFF2-40B4-BE49-F238E27FC236}">
                <a16:creationId xmlns:a16="http://schemas.microsoft.com/office/drawing/2014/main" id="{777B750A-5A44-B401-2860-B502A8B37F51}"/>
              </a:ext>
            </a:extLst>
          </p:cNvPr>
          <p:cNvSpPr/>
          <p:nvPr/>
        </p:nvSpPr>
        <p:spPr>
          <a:xfrm>
            <a:off x="1186836" y="636235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15" name="object 5">
            <a:extLst>
              <a:ext uri="{FF2B5EF4-FFF2-40B4-BE49-F238E27FC236}">
                <a16:creationId xmlns:a16="http://schemas.microsoft.com/office/drawing/2014/main" id="{75A1B62E-18B7-0A1D-2A1B-691F86AF8FB7}"/>
              </a:ext>
            </a:extLst>
          </p:cNvPr>
          <p:cNvSpPr/>
          <p:nvPr/>
        </p:nvSpPr>
        <p:spPr>
          <a:xfrm>
            <a:off x="1186837" y="721960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
        <p:nvSpPr>
          <p:cNvPr id="17" name="object 5">
            <a:extLst>
              <a:ext uri="{FF2B5EF4-FFF2-40B4-BE49-F238E27FC236}">
                <a16:creationId xmlns:a16="http://schemas.microsoft.com/office/drawing/2014/main" id="{2BC1BFB1-74B7-5BFA-DC91-B900F1A2FC3E}"/>
              </a:ext>
            </a:extLst>
          </p:cNvPr>
          <p:cNvSpPr/>
          <p:nvPr/>
        </p:nvSpPr>
        <p:spPr>
          <a:xfrm>
            <a:off x="1186837" y="802328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328" y="1780141"/>
            <a:ext cx="6838866" cy="995850"/>
          </a:xfrm>
          <a:prstGeom prst="rect">
            <a:avLst/>
          </a:prstGeom>
        </p:spPr>
        <p:txBody>
          <a:bodyPr vert="horz" wrap="square" lIns="0" tIns="12065" rIns="0" bIns="0" rtlCol="0" anchor="t">
            <a:spAutoFit/>
          </a:bodyPr>
          <a:lstStyle/>
          <a:p>
            <a:pPr marL="12700" marR="5080">
              <a:lnSpc>
                <a:spcPct val="116000"/>
              </a:lnSpc>
              <a:spcBef>
                <a:spcPts val="95"/>
              </a:spcBef>
            </a:pPr>
            <a:r>
              <a:rPr lang="en-GB" sz="6000" spc="-120">
                <a:latin typeface="Times New Roman"/>
                <a:cs typeface="Trebuchet MS" panose="020B0603020202020204"/>
              </a:rPr>
              <a:t>Direct</a:t>
            </a:r>
            <a:r>
              <a:rPr lang="en-GB" sz="6000" spc="-120">
                <a:latin typeface="Times New Roman"/>
              </a:rPr>
              <a:t> </a:t>
            </a:r>
            <a:r>
              <a:rPr lang="en-GB" sz="6000" spc="-114">
                <a:latin typeface="Times New Roman"/>
                <a:cs typeface="Trebuchet MS" panose="020B0603020202020204"/>
              </a:rPr>
              <a:t> </a:t>
            </a:r>
            <a:r>
              <a:rPr lang="en-GB" sz="6000" spc="-360">
                <a:latin typeface="Times New Roman"/>
                <a:cs typeface="Trebuchet MS" panose="020B0603020202020204"/>
              </a:rPr>
              <a:t>C</a:t>
            </a:r>
            <a:r>
              <a:rPr lang="en-GB" sz="6000" spc="185">
                <a:latin typeface="Times New Roman"/>
                <a:cs typeface="Trebuchet MS" panose="020B0603020202020204"/>
              </a:rPr>
              <a:t>o</a:t>
            </a:r>
            <a:r>
              <a:rPr lang="en-GB" sz="6000" spc="-10">
                <a:latin typeface="Times New Roman"/>
                <a:cs typeface="Trebuchet MS" panose="020B0603020202020204"/>
              </a:rPr>
              <a:t>m</a:t>
            </a:r>
            <a:r>
              <a:rPr lang="en-GB" sz="6000" spc="125">
                <a:latin typeface="Times New Roman"/>
                <a:cs typeface="Trebuchet MS" panose="020B0603020202020204"/>
              </a:rPr>
              <a:t>p</a:t>
            </a:r>
            <a:r>
              <a:rPr lang="en-GB" sz="6000" spc="-120">
                <a:latin typeface="Times New Roman"/>
                <a:cs typeface="Trebuchet MS" panose="020B0603020202020204"/>
              </a:rPr>
              <a:t>e</a:t>
            </a:r>
            <a:r>
              <a:rPr lang="en-GB" sz="6000" spc="-295">
                <a:latin typeface="Times New Roman"/>
                <a:cs typeface="Trebuchet MS" panose="020B0603020202020204"/>
              </a:rPr>
              <a:t>t</a:t>
            </a:r>
            <a:r>
              <a:rPr lang="en-GB" sz="6000" spc="-165">
                <a:latin typeface="Times New Roman"/>
                <a:cs typeface="Trebuchet MS" panose="020B0603020202020204"/>
              </a:rPr>
              <a:t>i</a:t>
            </a:r>
            <a:r>
              <a:rPr lang="en-GB" sz="6000" spc="-295">
                <a:latin typeface="Times New Roman"/>
                <a:cs typeface="Trebuchet MS" panose="020B0603020202020204"/>
              </a:rPr>
              <a:t>t</a:t>
            </a:r>
            <a:r>
              <a:rPr lang="en-GB" sz="6000" spc="185">
                <a:latin typeface="Times New Roman"/>
                <a:cs typeface="Trebuchet MS" panose="020B0603020202020204"/>
              </a:rPr>
              <a:t>o</a:t>
            </a:r>
            <a:r>
              <a:rPr lang="en-GB" sz="6000" spc="-110">
                <a:latin typeface="Times New Roman"/>
                <a:cs typeface="Trebuchet MS" panose="020B0603020202020204"/>
              </a:rPr>
              <a:t>r</a:t>
            </a:r>
            <a:r>
              <a:rPr lang="en-GB" sz="6000" spc="495">
                <a:latin typeface="Times New Roman"/>
                <a:cs typeface="Trebuchet MS" panose="020B0603020202020204"/>
              </a:rPr>
              <a:t>s</a:t>
            </a:r>
            <a:endParaRPr lang="en-GB" sz="6000">
              <a:latin typeface="Times New Roman"/>
              <a:cs typeface="Trebuchet MS" panose="020B0603020202020204"/>
            </a:endParaRPr>
          </a:p>
        </p:txBody>
      </p:sp>
      <p:grpSp>
        <p:nvGrpSpPr>
          <p:cNvPr id="20" name="Group 19">
            <a:extLst>
              <a:ext uri="{FF2B5EF4-FFF2-40B4-BE49-F238E27FC236}">
                <a16:creationId xmlns:a16="http://schemas.microsoft.com/office/drawing/2014/main" id="{CFE74943-D705-B07F-EED9-EE5387C9A98F}"/>
              </a:ext>
            </a:extLst>
          </p:cNvPr>
          <p:cNvGrpSpPr/>
          <p:nvPr/>
        </p:nvGrpSpPr>
        <p:grpSpPr>
          <a:xfrm>
            <a:off x="1513071" y="4217865"/>
            <a:ext cx="3836007" cy="1785116"/>
            <a:chOff x="1513071" y="5148449"/>
            <a:chExt cx="3836007" cy="1785116"/>
          </a:xfrm>
        </p:grpSpPr>
        <p:sp>
          <p:nvSpPr>
            <p:cNvPr id="3" name="object 3"/>
            <p:cNvSpPr txBox="1"/>
            <p:nvPr/>
          </p:nvSpPr>
          <p:spPr>
            <a:xfrm>
              <a:off x="2262978" y="5148449"/>
              <a:ext cx="3086100" cy="474345"/>
            </a:xfrm>
            <a:prstGeom prst="rect">
              <a:avLst/>
            </a:prstGeom>
          </p:spPr>
          <p:txBody>
            <a:bodyPr vert="horz" wrap="square" lIns="0" tIns="12700" rIns="0" bIns="0" rtlCol="0" anchor="t">
              <a:spAutoFit/>
            </a:bodyPr>
            <a:lstStyle/>
            <a:p>
              <a:pPr marL="12700">
                <a:lnSpc>
                  <a:spcPct val="100000"/>
                </a:lnSpc>
                <a:spcBef>
                  <a:spcPts val="100"/>
                </a:spcBef>
              </a:pPr>
              <a:r>
                <a:rPr sz="3000" spc="215" dirty="0">
                  <a:latin typeface="Times New Roman"/>
                  <a:cs typeface="Times New Roman"/>
                </a:rPr>
                <a:t>McAfee</a:t>
              </a:r>
              <a:r>
                <a:rPr sz="3000" spc="-215" dirty="0">
                  <a:latin typeface="Times New Roman"/>
                  <a:cs typeface="Times New Roman"/>
                </a:rPr>
                <a:t> </a:t>
              </a:r>
              <a:r>
                <a:rPr sz="3000" spc="195" dirty="0">
                  <a:latin typeface="Times New Roman"/>
                  <a:cs typeface="Times New Roman"/>
                </a:rPr>
                <a:t>Host</a:t>
              </a:r>
              <a:r>
                <a:rPr sz="3000" spc="-215" dirty="0">
                  <a:latin typeface="Times New Roman"/>
                  <a:cs typeface="Times New Roman"/>
                </a:rPr>
                <a:t> </a:t>
              </a:r>
              <a:r>
                <a:rPr sz="3000" spc="285" dirty="0">
                  <a:latin typeface="Times New Roman"/>
                  <a:cs typeface="Times New Roman"/>
                </a:rPr>
                <a:t>IPS</a:t>
              </a:r>
              <a:endParaRPr lang="en-US" sz="3000" dirty="0">
                <a:latin typeface="Times New Roman"/>
                <a:cs typeface="Times New Roman"/>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5" name="object 5"/>
            <p:cNvSpPr txBox="1"/>
            <p:nvPr/>
          </p:nvSpPr>
          <p:spPr>
            <a:xfrm>
              <a:off x="2265045" y="6459220"/>
              <a:ext cx="2888615"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a:cs typeface="Times New Roman"/>
                </a:rPr>
                <a:t>C</a:t>
              </a:r>
              <a:r>
                <a:rPr lang="en-US" sz="3000" spc="-55" dirty="0">
                  <a:latin typeface="Times New Roman"/>
                  <a:cs typeface="Times New Roman"/>
                </a:rPr>
                <a:t>is</a:t>
              </a:r>
              <a:r>
                <a:rPr lang="en-US" sz="3000" spc="145" dirty="0">
                  <a:latin typeface="Times New Roman"/>
                  <a:cs typeface="Times New Roman"/>
                </a:rPr>
                <a:t>c</a:t>
              </a:r>
              <a:r>
                <a:rPr lang="en-US" sz="3000" spc="75" dirty="0">
                  <a:latin typeface="Times New Roman"/>
                  <a:cs typeface="Times New Roman"/>
                </a:rPr>
                <a:t>o</a:t>
              </a:r>
              <a:r>
                <a:rPr lang="en-US" sz="3000" spc="-185" dirty="0">
                  <a:latin typeface="Times New Roman"/>
                  <a:cs typeface="Times New Roman"/>
                </a:rPr>
                <a:t> </a:t>
              </a:r>
              <a:r>
                <a:rPr sz="3000" spc="25" dirty="0">
                  <a:latin typeface="Times New Roman"/>
                  <a:cs typeface="Times New Roman"/>
                </a:rPr>
                <a:t>I</a:t>
              </a:r>
              <a:r>
                <a:rPr sz="3000" spc="254" dirty="0">
                  <a:latin typeface="Times New Roman"/>
                  <a:cs typeface="Times New Roman"/>
                </a:rPr>
                <a:t>D</a:t>
              </a:r>
              <a:r>
                <a:rPr sz="3000" spc="590" dirty="0">
                  <a:latin typeface="Times New Roman"/>
                  <a:cs typeface="Times New Roman"/>
                </a:rPr>
                <a:t>S</a:t>
              </a:r>
              <a:r>
                <a:rPr sz="3000" spc="-509" dirty="0">
                  <a:latin typeface="Times New Roman"/>
                  <a:cs typeface="Times New Roman"/>
                </a:rPr>
                <a:t>/</a:t>
              </a:r>
              <a:r>
                <a:rPr lang="en-IN" sz="3000" spc="-509" dirty="0">
                  <a:latin typeface="Times New Roman"/>
                  <a:cs typeface="Times New Roman"/>
                </a:rPr>
                <a:t>   </a:t>
              </a:r>
              <a:r>
                <a:rPr sz="3000" spc="25" dirty="0">
                  <a:latin typeface="Times New Roman"/>
                  <a:cs typeface="Times New Roman"/>
                </a:rPr>
                <a:t>I</a:t>
              </a:r>
              <a:r>
                <a:rPr sz="3000" spc="250" dirty="0">
                  <a:latin typeface="Times New Roman"/>
                  <a:cs typeface="Times New Roman"/>
                </a:rPr>
                <a:t>P</a:t>
              </a:r>
              <a:r>
                <a:rPr sz="3000" spc="575" dirty="0">
                  <a:latin typeface="Times New Roman"/>
                  <a:cs typeface="Times New Roman"/>
                </a:rPr>
                <a:t>S</a:t>
              </a:r>
              <a:endParaRPr sz="3000" dirty="0">
                <a:latin typeface="Times New Roman"/>
                <a:cs typeface="Times New Roman"/>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grpSp>
      <p:sp>
        <p:nvSpPr>
          <p:cNvPr id="9" name="object 9"/>
          <p:cNvSpPr txBox="1"/>
          <p:nvPr/>
        </p:nvSpPr>
        <p:spPr>
          <a:xfrm>
            <a:off x="10810248" y="1780141"/>
            <a:ext cx="7152847" cy="995850"/>
          </a:xfrm>
          <a:prstGeom prst="rect">
            <a:avLst/>
          </a:prstGeom>
        </p:spPr>
        <p:txBody>
          <a:bodyPr vert="horz" wrap="square" lIns="0" tIns="12065" rIns="0" bIns="0" rtlCol="0" anchor="t">
            <a:spAutoFit/>
          </a:bodyPr>
          <a:lstStyle/>
          <a:p>
            <a:pPr marL="12700" marR="5080">
              <a:lnSpc>
                <a:spcPct val="116000"/>
              </a:lnSpc>
              <a:spcBef>
                <a:spcPts val="95"/>
              </a:spcBef>
            </a:pPr>
            <a:r>
              <a:rPr lang="en-US" sz="6000" b="1" spc="-75">
                <a:solidFill>
                  <a:srgbClr val="1736B1"/>
                </a:solidFill>
                <a:latin typeface="Times New Roman"/>
                <a:cs typeface="Trebuchet MS" panose="020B0603020202020204"/>
              </a:rPr>
              <a:t>Indirect </a:t>
            </a:r>
            <a:r>
              <a:rPr lang="en-US" sz="6000" b="1" spc="-70">
                <a:solidFill>
                  <a:srgbClr val="1736B1"/>
                </a:solidFill>
                <a:latin typeface="Times New Roman"/>
                <a:cs typeface="Trebuchet MS" panose="020B0603020202020204"/>
              </a:rPr>
              <a:t> </a:t>
            </a:r>
            <a:r>
              <a:rPr lang="en-US" sz="6000" b="1" spc="-360">
                <a:solidFill>
                  <a:srgbClr val="1736B1"/>
                </a:solidFill>
                <a:latin typeface="Times New Roman"/>
                <a:cs typeface="Trebuchet MS" panose="020B0603020202020204"/>
              </a:rPr>
              <a:t>C</a:t>
            </a:r>
            <a:r>
              <a:rPr lang="en-US" sz="6000" b="1" spc="185">
                <a:solidFill>
                  <a:srgbClr val="1736B1"/>
                </a:solidFill>
                <a:latin typeface="Times New Roman"/>
                <a:cs typeface="Trebuchet MS" panose="020B0603020202020204"/>
              </a:rPr>
              <a:t>o</a:t>
            </a:r>
            <a:r>
              <a:rPr lang="en-US" sz="6000" b="1" spc="-10">
                <a:solidFill>
                  <a:srgbClr val="1736B1"/>
                </a:solidFill>
                <a:latin typeface="Times New Roman"/>
                <a:cs typeface="Trebuchet MS" panose="020B0603020202020204"/>
              </a:rPr>
              <a:t>m</a:t>
            </a:r>
            <a:r>
              <a:rPr lang="en-US" sz="6000" b="1" spc="125">
                <a:solidFill>
                  <a:srgbClr val="1736B1"/>
                </a:solidFill>
                <a:latin typeface="Times New Roman"/>
                <a:cs typeface="Trebuchet MS" panose="020B0603020202020204"/>
              </a:rPr>
              <a:t>p</a:t>
            </a:r>
            <a:r>
              <a:rPr lang="en-US" sz="6000" b="1" spc="-120">
                <a:solidFill>
                  <a:srgbClr val="1736B1"/>
                </a:solidFill>
                <a:latin typeface="Times New Roman"/>
                <a:cs typeface="Trebuchet MS" panose="020B0603020202020204"/>
              </a:rPr>
              <a:t>e</a:t>
            </a:r>
            <a:r>
              <a:rPr lang="en-US" sz="6000" b="1" spc="-295">
                <a:solidFill>
                  <a:srgbClr val="1736B1"/>
                </a:solidFill>
                <a:latin typeface="Times New Roman"/>
                <a:cs typeface="Trebuchet MS" panose="020B0603020202020204"/>
              </a:rPr>
              <a:t>t</a:t>
            </a:r>
            <a:r>
              <a:rPr lang="en-US" sz="6000" b="1" spc="-165">
                <a:solidFill>
                  <a:srgbClr val="1736B1"/>
                </a:solidFill>
                <a:latin typeface="Times New Roman"/>
                <a:cs typeface="Trebuchet MS" panose="020B0603020202020204"/>
              </a:rPr>
              <a:t>i</a:t>
            </a:r>
            <a:r>
              <a:rPr lang="en-US" sz="6000" b="1" spc="-295">
                <a:solidFill>
                  <a:srgbClr val="1736B1"/>
                </a:solidFill>
                <a:latin typeface="Times New Roman"/>
                <a:cs typeface="Trebuchet MS" panose="020B0603020202020204"/>
              </a:rPr>
              <a:t>t</a:t>
            </a:r>
            <a:r>
              <a:rPr lang="en-US" sz="6000" b="1" spc="185">
                <a:solidFill>
                  <a:srgbClr val="1736B1"/>
                </a:solidFill>
                <a:latin typeface="Times New Roman"/>
                <a:cs typeface="Trebuchet MS" panose="020B0603020202020204"/>
              </a:rPr>
              <a:t>o</a:t>
            </a:r>
            <a:r>
              <a:rPr lang="en-US" sz="6000" b="1" spc="-110">
                <a:solidFill>
                  <a:srgbClr val="1736B1"/>
                </a:solidFill>
                <a:latin typeface="Times New Roman"/>
                <a:cs typeface="Trebuchet MS" panose="020B0603020202020204"/>
              </a:rPr>
              <a:t>r</a:t>
            </a:r>
            <a:r>
              <a:rPr lang="en-US" sz="6000" b="1" spc="495">
                <a:solidFill>
                  <a:srgbClr val="1736B1"/>
                </a:solidFill>
                <a:latin typeface="Times New Roman"/>
                <a:cs typeface="Times New Roman"/>
              </a:rPr>
              <a:t>s</a:t>
            </a:r>
            <a:endParaRPr lang="en-US" sz="6000" b="1" spc="160">
              <a:latin typeface="Times New Roman"/>
              <a:cs typeface="Times New Roman" panose="02020603050405020304" charset="0"/>
            </a:endParaRPr>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grpSp>
        <p:nvGrpSpPr>
          <p:cNvPr id="21" name="Group 20">
            <a:extLst>
              <a:ext uri="{FF2B5EF4-FFF2-40B4-BE49-F238E27FC236}">
                <a16:creationId xmlns:a16="http://schemas.microsoft.com/office/drawing/2014/main" id="{D2DB4435-9D71-7946-05A4-109D542E7822}"/>
              </a:ext>
            </a:extLst>
          </p:cNvPr>
          <p:cNvGrpSpPr/>
          <p:nvPr/>
        </p:nvGrpSpPr>
        <p:grpSpPr>
          <a:xfrm>
            <a:off x="10812991" y="4216962"/>
            <a:ext cx="4557831" cy="3137514"/>
            <a:chOff x="10812991" y="5107086"/>
            <a:chExt cx="4557831" cy="3137514"/>
          </a:xfrm>
        </p:grpSpPr>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1" name="object 11"/>
            <p:cNvSpPr txBox="1"/>
            <p:nvPr/>
          </p:nvSpPr>
          <p:spPr>
            <a:xfrm>
              <a:off x="11564943" y="6459354"/>
              <a:ext cx="3576954"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a:cs typeface="Times New Roman"/>
                </a:rPr>
                <a:t>C</a:t>
              </a:r>
              <a:r>
                <a:rPr lang="en-US" sz="3000" spc="10" dirty="0">
                  <a:latin typeface="Times New Roman"/>
                  <a:cs typeface="Times New Roman"/>
                </a:rPr>
                <a:t>r</a:t>
              </a:r>
              <a:r>
                <a:rPr lang="en-US" sz="3000" spc="90" dirty="0">
                  <a:latin typeface="Times New Roman"/>
                  <a:cs typeface="Times New Roman"/>
                </a:rPr>
                <a:t>o</a:t>
              </a:r>
              <a:r>
                <a:rPr lang="en-US" sz="3000" spc="135" dirty="0">
                  <a:latin typeface="Times New Roman"/>
                  <a:cs typeface="Times New Roman"/>
                </a:rPr>
                <a:t>w</a:t>
              </a:r>
              <a:r>
                <a:rPr lang="en-US" sz="3000" spc="125" dirty="0">
                  <a:latin typeface="Times New Roman"/>
                  <a:cs typeface="Times New Roman"/>
                </a:rPr>
                <a:t>d s</a:t>
              </a:r>
              <a:r>
                <a:rPr lang="en-US" sz="3000" spc="30" dirty="0">
                  <a:latin typeface="Times New Roman"/>
                  <a:cs typeface="Times New Roman"/>
                </a:rPr>
                <a:t>t</a:t>
              </a:r>
              <a:r>
                <a:rPr lang="en-US" sz="3000" spc="10" dirty="0">
                  <a:latin typeface="Times New Roman"/>
                  <a:cs typeface="Times New Roman"/>
                </a:rPr>
                <a:t>r</a:t>
              </a:r>
              <a:r>
                <a:rPr lang="en-US" sz="3000" spc="-55" dirty="0">
                  <a:latin typeface="Times New Roman"/>
                  <a:cs typeface="Times New Roman"/>
                </a:rPr>
                <a:t>i</a:t>
              </a:r>
              <a:r>
                <a:rPr lang="en-US" sz="3000" spc="190" dirty="0">
                  <a:latin typeface="Times New Roman"/>
                  <a:cs typeface="Times New Roman"/>
                </a:rPr>
                <a:t>k</a:t>
              </a:r>
              <a:r>
                <a:rPr lang="en-US" sz="3000" spc="50" dirty="0">
                  <a:latin typeface="Times New Roman"/>
                  <a:cs typeface="Times New Roman"/>
                </a:rPr>
                <a:t>e</a:t>
              </a:r>
              <a:r>
                <a:rPr sz="3000" spc="-185" dirty="0">
                  <a:latin typeface="Times New Roman"/>
                  <a:cs typeface="Times New Roman"/>
                </a:rPr>
                <a:t> </a:t>
              </a:r>
              <a:r>
                <a:rPr sz="3000" spc="220" dirty="0">
                  <a:latin typeface="Times New Roman"/>
                  <a:cs typeface="Times New Roman"/>
                </a:rPr>
                <a:t>F</a:t>
              </a:r>
              <a:r>
                <a:rPr sz="3000" spc="130" dirty="0">
                  <a:latin typeface="Times New Roman"/>
                  <a:cs typeface="Times New Roman"/>
                </a:rPr>
                <a:t>a</a:t>
              </a:r>
              <a:r>
                <a:rPr sz="3000" spc="20" dirty="0">
                  <a:latin typeface="Times New Roman"/>
                  <a:cs typeface="Times New Roman"/>
                </a:rPr>
                <a:t>l</a:t>
              </a:r>
              <a:r>
                <a:rPr sz="3000" spc="145" dirty="0">
                  <a:latin typeface="Times New Roman"/>
                  <a:cs typeface="Times New Roman"/>
                </a:rPr>
                <a:t>c</a:t>
              </a:r>
              <a:r>
                <a:rPr sz="3000" spc="90" dirty="0">
                  <a:latin typeface="Times New Roman"/>
                  <a:cs typeface="Times New Roman"/>
                </a:rPr>
                <a:t>on</a:t>
              </a:r>
              <a:endParaRPr sz="3000" dirty="0">
                <a:latin typeface="Times New Roman"/>
                <a:cs typeface="Times New Roman"/>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3" name="object 13"/>
            <p:cNvSpPr txBox="1"/>
            <p:nvPr/>
          </p:nvSpPr>
          <p:spPr>
            <a:xfrm>
              <a:off x="11564943" y="7770255"/>
              <a:ext cx="3713479" cy="474345"/>
            </a:xfrm>
            <a:prstGeom prst="rect">
              <a:avLst/>
            </a:prstGeom>
          </p:spPr>
          <p:txBody>
            <a:bodyPr vert="horz" wrap="square" lIns="0" tIns="12700" rIns="0" bIns="0" rtlCol="0" anchor="t">
              <a:spAutoFit/>
            </a:bodyPr>
            <a:lstStyle/>
            <a:p>
              <a:pPr marL="12700">
                <a:spcBef>
                  <a:spcPts val="100"/>
                </a:spcBef>
              </a:pPr>
              <a:r>
                <a:rPr lang="en-US" sz="3000" spc="65" dirty="0">
                  <a:latin typeface="Times New Roman"/>
                  <a:cs typeface="Times New Roman"/>
                </a:rPr>
                <a:t>Cylance PROTECT</a:t>
              </a:r>
              <a:endParaRPr lang="en-US" dirty="0">
                <a:latin typeface="Times New Roman"/>
                <a:cs typeface="Times New Roman"/>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9" name="TextBox 18">
              <a:extLst>
                <a:ext uri="{FF2B5EF4-FFF2-40B4-BE49-F238E27FC236}">
                  <a16:creationId xmlns:a16="http://schemas.microsoft.com/office/drawing/2014/main" id="{62194D61-190D-1729-9B47-CFBFFA229ADD}"/>
                </a:ext>
              </a:extLst>
            </p:cNvPr>
            <p:cNvSpPr txBox="1"/>
            <p:nvPr/>
          </p:nvSpPr>
          <p:spPr>
            <a:xfrm>
              <a:off x="11454277" y="5107086"/>
              <a:ext cx="391654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Times New Roman"/>
                </a:rPr>
                <a:t>Wipro</a:t>
              </a:r>
              <a:endParaRPr lang="en-US" dirty="0">
                <a:latin typeface="Times New Roman"/>
                <a:cs typeface="Times New Roman"/>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a:cs typeface="Times New Roman"/>
              </a:endParaRPr>
            </a:p>
          </p:txBody>
        </p:sp>
      </p:grpSp>
      <p:sp>
        <p:nvSpPr>
          <p:cNvPr id="13" name="Text Box 12"/>
          <p:cNvSpPr txBox="1"/>
          <p:nvPr/>
        </p:nvSpPr>
        <p:spPr>
          <a:xfrm>
            <a:off x="4040668" y="3771900"/>
            <a:ext cx="10211065"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a:solidFill>
                  <a:srgbClr val="1736B1"/>
                </a:solidFill>
                <a:latin typeface="Times New Roman"/>
                <a:cs typeface="Trebuchet MS" panose="020B0603020202020204"/>
                <a:sym typeface="+mn-ea"/>
              </a:rPr>
              <a:t>DEMONSTRATION</a:t>
            </a:r>
            <a:endParaRPr lang="en-US" sz="600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936154"/>
          </a:xfrm>
          <a:prstGeom prst="rect">
            <a:avLst/>
          </a:prstGeom>
        </p:spPr>
        <p:txBody>
          <a:bodyPr vert="horz" wrap="square" lIns="0" tIns="12700" rIns="0" bIns="0" rtlCol="0" anchor="t">
            <a:spAutoFit/>
          </a:bodyPr>
          <a:lstStyle/>
          <a:p>
            <a:pPr marL="12700">
              <a:lnSpc>
                <a:spcPct val="100000"/>
              </a:lnSpc>
              <a:spcBef>
                <a:spcPts val="100"/>
              </a:spcBef>
            </a:pPr>
            <a:r>
              <a:rPr lang="en-US" sz="6000" b="1" spc="-400">
                <a:solidFill>
                  <a:srgbClr val="1736B1"/>
                </a:solidFill>
                <a:latin typeface="Times New Roman"/>
                <a:cs typeface="Trebuchet MS" panose="020B0603020202020204"/>
              </a:rPr>
              <a:t>F</a:t>
            </a:r>
            <a:r>
              <a:rPr lang="en-US" sz="6000" b="1" spc="65">
                <a:solidFill>
                  <a:srgbClr val="1736B1"/>
                </a:solidFill>
                <a:latin typeface="Times New Roman"/>
                <a:cs typeface="Trebuchet MS" panose="020B0603020202020204"/>
              </a:rPr>
              <a:t>u</a:t>
            </a:r>
            <a:r>
              <a:rPr lang="en-US" sz="6000" b="1" spc="-295">
                <a:solidFill>
                  <a:srgbClr val="1736B1"/>
                </a:solidFill>
                <a:latin typeface="Times New Roman"/>
                <a:cs typeface="Trebuchet MS" panose="020B0603020202020204"/>
              </a:rPr>
              <a:t>t</a:t>
            </a:r>
            <a:r>
              <a:rPr lang="en-US" sz="6000" b="1" spc="65">
                <a:solidFill>
                  <a:srgbClr val="1736B1"/>
                </a:solidFill>
                <a:latin typeface="Times New Roman"/>
                <a:cs typeface="Trebuchet MS" panose="020B0603020202020204"/>
              </a:rPr>
              <a:t>u</a:t>
            </a:r>
            <a:r>
              <a:rPr lang="en-US" sz="6000" b="1" spc="-110">
                <a:solidFill>
                  <a:srgbClr val="1736B1"/>
                </a:solidFill>
                <a:latin typeface="Times New Roman"/>
                <a:cs typeface="Trebuchet MS" panose="020B0603020202020204"/>
              </a:rPr>
              <a:t>r</a:t>
            </a:r>
            <a:r>
              <a:rPr lang="en-US" sz="6000" b="1" spc="25">
                <a:solidFill>
                  <a:srgbClr val="1736B1"/>
                </a:solidFill>
                <a:latin typeface="Times New Roman"/>
                <a:cs typeface="Trebuchet MS" panose="020B0603020202020204"/>
              </a:rPr>
              <a:t>e</a:t>
            </a:r>
            <a:r>
              <a:rPr lang="en-US" sz="6000" b="1" spc="-640">
                <a:solidFill>
                  <a:srgbClr val="1736B1"/>
                </a:solidFill>
                <a:latin typeface="Times New Roman"/>
                <a:cs typeface="Trebuchet MS" panose="020B0603020202020204"/>
              </a:rPr>
              <a:t> </a:t>
            </a:r>
            <a:r>
              <a:rPr lang="en-US" sz="6000" b="1" spc="55">
                <a:solidFill>
                  <a:srgbClr val="1736B1"/>
                </a:solidFill>
                <a:latin typeface="Times New Roman"/>
                <a:cs typeface="Trebuchet MS" panose="020B0603020202020204"/>
              </a:rPr>
              <a:t>R</a:t>
            </a:r>
            <a:r>
              <a:rPr lang="en-US" sz="6000" b="1" spc="185">
                <a:solidFill>
                  <a:srgbClr val="1736B1"/>
                </a:solidFill>
                <a:latin typeface="Times New Roman"/>
                <a:cs typeface="Trebuchet MS" panose="020B0603020202020204"/>
              </a:rPr>
              <a:t>o</a:t>
            </a:r>
            <a:r>
              <a:rPr lang="en-US" sz="6000" b="1" spc="-5">
                <a:solidFill>
                  <a:srgbClr val="1736B1"/>
                </a:solidFill>
                <a:latin typeface="Times New Roman"/>
                <a:cs typeface="Trebuchet MS" panose="020B0603020202020204"/>
              </a:rPr>
              <a:t>a</a:t>
            </a:r>
            <a:r>
              <a:rPr lang="en-US" sz="6000" b="1" spc="145">
                <a:solidFill>
                  <a:srgbClr val="1736B1"/>
                </a:solidFill>
                <a:latin typeface="Times New Roman"/>
                <a:cs typeface="Trebuchet MS" panose="020B0603020202020204"/>
              </a:rPr>
              <a:t>d</a:t>
            </a:r>
            <a:r>
              <a:rPr lang="en-US" sz="6000" b="1" spc="-10">
                <a:solidFill>
                  <a:srgbClr val="1736B1"/>
                </a:solidFill>
                <a:latin typeface="Times New Roman"/>
                <a:cs typeface="Trebuchet MS" panose="020B0603020202020204"/>
              </a:rPr>
              <a:t>m</a:t>
            </a:r>
            <a:r>
              <a:rPr lang="en-US" sz="6000" b="1" spc="-5">
                <a:solidFill>
                  <a:srgbClr val="1736B1"/>
                </a:solidFill>
                <a:latin typeface="Times New Roman"/>
                <a:cs typeface="Trebuchet MS" panose="020B0603020202020204"/>
              </a:rPr>
              <a:t>a</a:t>
            </a:r>
            <a:r>
              <a:rPr lang="en-US" sz="6000" b="1" spc="270">
                <a:solidFill>
                  <a:srgbClr val="1736B1"/>
                </a:solidFill>
                <a:latin typeface="Times New Roman"/>
                <a:cs typeface="Trebuchet MS" panose="020B0603020202020204"/>
              </a:rPr>
              <a:t>p</a:t>
            </a:r>
            <a:endParaRPr lang="en-US" sz="6000" b="1">
              <a:latin typeface="Times New Roman"/>
              <a:cs typeface="Trebuchet MS" panose="020B0603020202020204"/>
            </a:endParaRPr>
          </a:p>
        </p:txBody>
      </p:sp>
      <p:sp>
        <p:nvSpPr>
          <p:cNvPr id="3" name="object 3"/>
          <p:cNvSpPr txBox="1">
            <a:spLocks noGrp="1"/>
          </p:cNvSpPr>
          <p:nvPr>
            <p:ph type="title"/>
          </p:nvPr>
        </p:nvSpPr>
        <p:spPr>
          <a:xfrm>
            <a:off x="2709257" y="1583726"/>
            <a:ext cx="12869485" cy="1516249"/>
          </a:xfrm>
          <a:prstGeom prst="rect">
            <a:avLst/>
          </a:prstGeom>
        </p:spPr>
        <p:txBody>
          <a:bodyPr vert="horz" wrap="square" lIns="0" tIns="155575" rIns="0" bIns="0" rtlCol="0" anchor="t">
            <a:spAutoFit/>
          </a:bodyPr>
          <a:lstStyle/>
          <a:p>
            <a:pPr marL="9351010">
              <a:lnSpc>
                <a:spcPct val="100000"/>
              </a:lnSpc>
              <a:spcBef>
                <a:spcPts val="1225"/>
              </a:spcBef>
            </a:pPr>
            <a:r>
              <a:rPr lang="en-GB" sz="3200" spc="125">
                <a:latin typeface="Times New Roman"/>
              </a:rPr>
              <a:t>Step</a:t>
            </a:r>
            <a:r>
              <a:rPr lang="en-GB" sz="3200" spc="-90">
                <a:latin typeface="Times New Roman"/>
              </a:rPr>
              <a:t> </a:t>
            </a:r>
            <a:r>
              <a:rPr lang="en-GB" sz="3200" spc="-400">
                <a:latin typeface="Times New Roman"/>
              </a:rPr>
              <a:t>1</a:t>
            </a:r>
          </a:p>
          <a:p>
            <a:pPr marL="9335770" marR="5080">
              <a:lnSpc>
                <a:spcPct val="115000"/>
              </a:lnSpc>
              <a:spcBef>
                <a:spcPts val="350"/>
              </a:spcBef>
            </a:pPr>
            <a:r>
              <a:rPr lang="en-GB" sz="2400" b="0" spc="90">
                <a:solidFill>
                  <a:srgbClr val="000000"/>
                </a:solidFill>
                <a:latin typeface="Times New Roman"/>
                <a:cs typeface="Times New Roman"/>
              </a:rPr>
              <a:t>Increased</a:t>
            </a:r>
            <a:r>
              <a:rPr lang="en-GB" sz="2400" b="0" spc="-175">
                <a:solidFill>
                  <a:srgbClr val="000000"/>
                </a:solidFill>
                <a:latin typeface="Times New Roman"/>
                <a:cs typeface="Times New Roman"/>
              </a:rPr>
              <a:t> </a:t>
            </a:r>
            <a:r>
              <a:rPr lang="en-GB" sz="2400" b="0" spc="150">
                <a:solidFill>
                  <a:srgbClr val="000000"/>
                </a:solidFill>
                <a:latin typeface="Times New Roman"/>
                <a:cs typeface="Times New Roman"/>
              </a:rPr>
              <a:t>Use</a:t>
            </a:r>
            <a:r>
              <a:rPr lang="en-GB" sz="2400" b="0" spc="-170">
                <a:solidFill>
                  <a:srgbClr val="000000"/>
                </a:solidFill>
                <a:latin typeface="Times New Roman"/>
                <a:cs typeface="Times New Roman"/>
              </a:rPr>
              <a:t> </a:t>
            </a:r>
            <a:r>
              <a:rPr lang="en-GB" sz="2400" b="0" spc="80">
                <a:solidFill>
                  <a:srgbClr val="000000"/>
                </a:solidFill>
                <a:latin typeface="Times New Roman"/>
                <a:cs typeface="Times New Roman"/>
              </a:rPr>
              <a:t>of</a:t>
            </a:r>
            <a:r>
              <a:rPr lang="en-GB" sz="2400" b="0" spc="-170">
                <a:solidFill>
                  <a:srgbClr val="000000"/>
                </a:solidFill>
                <a:latin typeface="Times New Roman"/>
                <a:cs typeface="Times New Roman"/>
              </a:rPr>
              <a:t> </a:t>
            </a:r>
            <a:r>
              <a:rPr lang="en-GB" sz="2400" b="0" spc="160">
                <a:solidFill>
                  <a:srgbClr val="000000"/>
                </a:solidFill>
                <a:latin typeface="Times New Roman"/>
                <a:cs typeface="Times New Roman"/>
              </a:rPr>
              <a:t>AI</a:t>
            </a:r>
            <a:r>
              <a:rPr lang="en-GB" sz="2400" b="0" spc="-170">
                <a:solidFill>
                  <a:srgbClr val="000000"/>
                </a:solidFill>
                <a:latin typeface="Times New Roman"/>
                <a:cs typeface="Times New Roman"/>
              </a:rPr>
              <a:t> </a:t>
            </a:r>
            <a:r>
              <a:rPr lang="en-GB" sz="2400" b="0" spc="95">
                <a:solidFill>
                  <a:srgbClr val="000000"/>
                </a:solidFill>
                <a:latin typeface="Times New Roman"/>
                <a:cs typeface="Times New Roman"/>
              </a:rPr>
              <a:t>and </a:t>
            </a:r>
            <a:r>
              <a:rPr lang="en-GB" sz="2400" b="0" spc="-740">
                <a:solidFill>
                  <a:srgbClr val="000000"/>
                </a:solidFill>
                <a:latin typeface="Times New Roman"/>
                <a:cs typeface="Times New Roman"/>
              </a:rPr>
              <a:t> </a:t>
            </a:r>
            <a:r>
              <a:rPr lang="en-GB" sz="2400" b="0" spc="120">
                <a:solidFill>
                  <a:srgbClr val="000000"/>
                </a:solidFill>
                <a:latin typeface="Times New Roman"/>
                <a:cs typeface="Times New Roman"/>
              </a:rPr>
              <a:t>Machine</a:t>
            </a:r>
            <a:r>
              <a:rPr lang="en-GB" sz="2400" b="0" spc="-165">
                <a:solidFill>
                  <a:srgbClr val="000000"/>
                </a:solidFill>
                <a:latin typeface="Times New Roman"/>
                <a:cs typeface="Times New Roman"/>
              </a:rPr>
              <a:t> </a:t>
            </a:r>
            <a:r>
              <a:rPr lang="en-GB" sz="2400" b="0" spc="95">
                <a:solidFill>
                  <a:srgbClr val="000000"/>
                </a:solidFill>
                <a:latin typeface="Times New Roman"/>
                <a:cs typeface="Times New Roman"/>
              </a:rPr>
              <a:t>Learning</a:t>
            </a:r>
            <a:endParaRPr lang="en-GB" sz="2400">
              <a:latin typeface="Times New Roman"/>
              <a:cs typeface="Times New Roman"/>
            </a:endParaRPr>
          </a:p>
        </p:txBody>
      </p:sp>
      <p:sp>
        <p:nvSpPr>
          <p:cNvPr id="4" name="object 4"/>
          <p:cNvSpPr txBox="1"/>
          <p:nvPr/>
        </p:nvSpPr>
        <p:spPr>
          <a:xfrm>
            <a:off x="12032902" y="3509167"/>
            <a:ext cx="5091901" cy="4464620"/>
          </a:xfrm>
          <a:prstGeom prst="rect">
            <a:avLst/>
          </a:prstGeom>
        </p:spPr>
        <p:txBody>
          <a:bodyPr vert="horz" wrap="square" lIns="0" tIns="155575" rIns="0" bIns="0" rtlCol="0" anchor="t">
            <a:spAutoFit/>
          </a:bodyPr>
          <a:lstStyle/>
          <a:p>
            <a:pPr marL="27305">
              <a:lnSpc>
                <a:spcPct val="100000"/>
              </a:lnSpc>
              <a:spcBef>
                <a:spcPts val="1225"/>
              </a:spcBef>
            </a:pPr>
            <a:r>
              <a:rPr lang="en-GB" sz="3200" b="1" spc="125">
                <a:solidFill>
                  <a:srgbClr val="1736B1"/>
                </a:solidFill>
                <a:latin typeface="Times New Roman"/>
                <a:cs typeface="Trebuchet MS" panose="020B0603020202020204"/>
              </a:rPr>
              <a:t>Step</a:t>
            </a:r>
            <a:r>
              <a:rPr lang="en-GB" sz="3200" b="1" spc="-90">
                <a:solidFill>
                  <a:srgbClr val="1736B1"/>
                </a:solidFill>
                <a:latin typeface="Times New Roman"/>
                <a:cs typeface="Trebuchet MS" panose="020B0603020202020204"/>
              </a:rPr>
              <a:t> </a:t>
            </a:r>
            <a:r>
              <a:rPr lang="en-GB" sz="3200" b="1" spc="-225">
                <a:solidFill>
                  <a:srgbClr val="1736B1"/>
                </a:solidFill>
                <a:latin typeface="Times New Roman"/>
                <a:cs typeface="Trebuchet MS" panose="020B0603020202020204"/>
              </a:rPr>
              <a:t>2</a:t>
            </a:r>
            <a:endParaRPr lang="en-GB" sz="3200">
              <a:latin typeface="Times New Roman"/>
              <a:cs typeface="Trebuchet MS" panose="020B0603020202020204"/>
            </a:endParaRPr>
          </a:p>
          <a:p>
            <a:pPr marL="12700" marR="5080">
              <a:lnSpc>
                <a:spcPct val="115000"/>
              </a:lnSpc>
              <a:spcBef>
                <a:spcPts val="350"/>
              </a:spcBef>
            </a:pPr>
            <a:r>
              <a:rPr lang="en-US" sz="2400" spc="65">
                <a:latin typeface="Times New Roman"/>
                <a:cs typeface="Times New Roman"/>
              </a:rPr>
              <a:t>Integration</a:t>
            </a:r>
            <a:r>
              <a:rPr lang="en-US" sz="2400" spc="-180">
                <a:latin typeface="Times New Roman"/>
                <a:cs typeface="Times New Roman"/>
              </a:rPr>
              <a:t> </a:t>
            </a:r>
            <a:r>
              <a:rPr lang="en-US" sz="2400" spc="40">
                <a:latin typeface="Times New Roman"/>
                <a:cs typeface="Times New Roman"/>
              </a:rPr>
              <a:t>with</a:t>
            </a:r>
            <a:r>
              <a:rPr lang="en-US" sz="2400" spc="-180">
                <a:latin typeface="Times New Roman"/>
                <a:cs typeface="Times New Roman"/>
              </a:rPr>
              <a:t> </a:t>
            </a:r>
            <a:r>
              <a:rPr lang="en-US" sz="2400" spc="85">
                <a:latin typeface="Times New Roman"/>
                <a:cs typeface="Times New Roman"/>
              </a:rPr>
              <a:t>Cloud- </a:t>
            </a:r>
            <a:r>
              <a:rPr lang="en-US" sz="2400" spc="-735">
                <a:latin typeface="Times New Roman"/>
                <a:cs typeface="Times New Roman"/>
              </a:rPr>
              <a:t> </a:t>
            </a:r>
            <a:r>
              <a:rPr lang="en-US" sz="2400" spc="160">
                <a:latin typeface="Times New Roman"/>
                <a:cs typeface="Times New Roman"/>
              </a:rPr>
              <a:t>Based</a:t>
            </a:r>
            <a:r>
              <a:rPr lang="en-US" sz="2400" spc="-160">
                <a:latin typeface="Times New Roman"/>
                <a:cs typeface="Times New Roman"/>
              </a:rPr>
              <a:t> </a:t>
            </a:r>
            <a:r>
              <a:rPr lang="en-US" sz="2400" spc="100">
                <a:latin typeface="Times New Roman"/>
                <a:cs typeface="Times New Roman"/>
              </a:rPr>
              <a:t>Security</a:t>
            </a:r>
            <a:endParaRPr lang="en-US" sz="2400">
              <a:latin typeface="Times New Roman"/>
              <a:cs typeface="Times New Roman"/>
            </a:endParaRPr>
          </a:p>
          <a:p>
            <a:pPr>
              <a:lnSpc>
                <a:spcPct val="100000"/>
              </a:lnSpc>
              <a:spcBef>
                <a:spcPts val="50"/>
              </a:spcBef>
            </a:pPr>
            <a:endParaRPr lang="en-GB" sz="3150">
              <a:latin typeface="Times New Roman"/>
              <a:cs typeface="Trebuchet MS" panose="020B0603020202020204"/>
            </a:endParaRPr>
          </a:p>
          <a:p>
            <a:pPr marL="26670">
              <a:lnSpc>
                <a:spcPct val="100000"/>
              </a:lnSpc>
            </a:pPr>
            <a:r>
              <a:rPr lang="en-GB" sz="3200" b="1" spc="125">
                <a:solidFill>
                  <a:srgbClr val="1736B1"/>
                </a:solidFill>
                <a:latin typeface="Times New Roman"/>
                <a:cs typeface="Trebuchet MS" panose="020B0603020202020204"/>
              </a:rPr>
              <a:t>Step</a:t>
            </a:r>
            <a:r>
              <a:rPr lang="en-GB" sz="3200" b="1" spc="-90">
                <a:solidFill>
                  <a:srgbClr val="1736B1"/>
                </a:solidFill>
                <a:latin typeface="Times New Roman"/>
                <a:cs typeface="Trebuchet MS" panose="020B0603020202020204"/>
              </a:rPr>
              <a:t> </a:t>
            </a:r>
            <a:r>
              <a:rPr lang="en-GB" sz="3200" b="1" spc="-210">
                <a:solidFill>
                  <a:srgbClr val="1736B1"/>
                </a:solidFill>
                <a:latin typeface="Times New Roman"/>
                <a:cs typeface="Trebuchet MS" panose="020B0603020202020204"/>
              </a:rPr>
              <a:t>3</a:t>
            </a:r>
            <a:endParaRPr lang="en-GB" sz="3200">
              <a:latin typeface="Times New Roman"/>
              <a:cs typeface="Trebuchet MS" panose="020B0603020202020204"/>
            </a:endParaRPr>
          </a:p>
          <a:p>
            <a:pPr marL="12700" marR="995045">
              <a:lnSpc>
                <a:spcPct val="115000"/>
              </a:lnSpc>
              <a:spcBef>
                <a:spcPts val="355"/>
              </a:spcBef>
            </a:pPr>
            <a:r>
              <a:rPr lang="en-US" sz="2400" spc="114">
                <a:latin typeface="Times New Roman"/>
                <a:cs typeface="Times New Roman"/>
              </a:rPr>
              <a:t>Expansion</a:t>
            </a:r>
            <a:r>
              <a:rPr lang="en-US" sz="2400" spc="-185">
                <a:latin typeface="Times New Roman"/>
                <a:cs typeface="Times New Roman"/>
              </a:rPr>
              <a:t> </a:t>
            </a:r>
            <a:r>
              <a:rPr lang="en-US" sz="2400" spc="80">
                <a:latin typeface="Times New Roman"/>
                <a:cs typeface="Times New Roman"/>
              </a:rPr>
              <a:t>of</a:t>
            </a:r>
            <a:r>
              <a:rPr lang="en-US" sz="2400" spc="-185">
                <a:latin typeface="Times New Roman"/>
                <a:cs typeface="Times New Roman"/>
              </a:rPr>
              <a:t> </a:t>
            </a:r>
            <a:r>
              <a:rPr lang="en-US" sz="2400" spc="40">
                <a:latin typeface="Times New Roman"/>
                <a:cs typeface="Times New Roman"/>
              </a:rPr>
              <a:t>IoT </a:t>
            </a:r>
            <a:r>
              <a:rPr lang="en-US" sz="2400" spc="-740">
                <a:latin typeface="Times New Roman"/>
                <a:cs typeface="Times New Roman"/>
              </a:rPr>
              <a:t> </a:t>
            </a:r>
            <a:r>
              <a:rPr lang="en-US" sz="2400" spc="100">
                <a:latin typeface="Times New Roman"/>
                <a:cs typeface="Times New Roman"/>
              </a:rPr>
              <a:t>Security</a:t>
            </a:r>
            <a:endParaRPr lang="en-US" sz="2400">
              <a:latin typeface="Times New Roman"/>
              <a:cs typeface="Times New Roman"/>
            </a:endParaRPr>
          </a:p>
          <a:p>
            <a:pPr>
              <a:lnSpc>
                <a:spcPct val="100000"/>
              </a:lnSpc>
              <a:spcBef>
                <a:spcPts val="50"/>
              </a:spcBef>
            </a:pPr>
            <a:endParaRPr lang="en-GB" sz="3150">
              <a:latin typeface="Times New Roman"/>
              <a:cs typeface="Trebuchet MS" panose="020B0603020202020204"/>
            </a:endParaRPr>
          </a:p>
          <a:p>
            <a:pPr marL="26670">
              <a:lnSpc>
                <a:spcPct val="100000"/>
              </a:lnSpc>
            </a:pPr>
            <a:r>
              <a:rPr lang="en-GB" sz="3200" b="1" spc="125">
                <a:solidFill>
                  <a:srgbClr val="1736B1"/>
                </a:solidFill>
                <a:latin typeface="Times New Roman"/>
                <a:cs typeface="Trebuchet MS" panose="020B0603020202020204"/>
              </a:rPr>
              <a:t>Step</a:t>
            </a:r>
            <a:r>
              <a:rPr lang="en-GB" sz="3200" b="1" spc="-90">
                <a:solidFill>
                  <a:srgbClr val="1736B1"/>
                </a:solidFill>
                <a:latin typeface="Times New Roman"/>
                <a:cs typeface="Trebuchet MS" panose="020B0603020202020204"/>
              </a:rPr>
              <a:t> </a:t>
            </a:r>
            <a:r>
              <a:rPr lang="en-GB" sz="3200" b="1" spc="-40">
                <a:solidFill>
                  <a:srgbClr val="1736B1"/>
                </a:solidFill>
                <a:latin typeface="Times New Roman"/>
                <a:cs typeface="Trebuchet MS" panose="020B0603020202020204"/>
              </a:rPr>
              <a:t>4</a:t>
            </a:r>
            <a:endParaRPr lang="en-GB" sz="3200">
              <a:latin typeface="Times New Roman"/>
              <a:cs typeface="Trebuchet MS" panose="020B0603020202020204"/>
            </a:endParaRPr>
          </a:p>
          <a:p>
            <a:pPr marL="12700" marR="436245">
              <a:lnSpc>
                <a:spcPct val="115000"/>
              </a:lnSpc>
              <a:spcBef>
                <a:spcPts val="355"/>
              </a:spcBef>
            </a:pPr>
            <a:r>
              <a:rPr lang="en-IN" sz="2400" spc="60">
                <a:latin typeface="Times New Roman"/>
                <a:cs typeface="Times New Roman"/>
              </a:rPr>
              <a:t>Embedded AR functionality</a:t>
            </a:r>
            <a:r>
              <a:rPr lang="en-IN" sz="2500" spc="60" dirty="0">
                <a:latin typeface="Times New Roman"/>
                <a:cs typeface="Times New Roman"/>
              </a:rPr>
              <a:t> </a:t>
            </a:r>
            <a:endParaRPr lang="en-IN" sz="2500" dirty="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nchor="t"/>
            <a:lstStyle/>
            <a:p>
              <a:endParaRPr lang="en-US" dirty="0">
                <a:latin typeface="Times New Roman"/>
                <a:cs typeface="Times New Roman"/>
              </a:endParaRPr>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91400" y="603250"/>
            <a:ext cx="3813175" cy="3244850"/>
          </a:xfrm>
          <a:prstGeom prst="rect">
            <a:avLst/>
          </a:prstGeom>
        </p:spPr>
      </p:pic>
      <p:sp>
        <p:nvSpPr>
          <p:cNvPr id="5" name="object 5"/>
          <p:cNvSpPr/>
          <p:nvPr/>
        </p:nvSpPr>
        <p:spPr>
          <a:xfrm>
            <a:off x="917100" y="9925448"/>
            <a:ext cx="16454119" cy="361950"/>
          </a:xfrm>
          <a:custGeom>
            <a:avLst/>
            <a:gdLst/>
            <a:ahLst/>
            <a:cxnLst/>
            <a:rect l="l" t="t" r="r" b="b"/>
            <a:pathLst>
              <a:path w="16454119" h="361950">
                <a:moveTo>
                  <a:pt x="16453797" y="361550"/>
                </a:moveTo>
                <a:lnTo>
                  <a:pt x="0" y="361550"/>
                </a:lnTo>
                <a:lnTo>
                  <a:pt x="208725" y="0"/>
                </a:lnTo>
                <a:lnTo>
                  <a:pt x="16245072" y="0"/>
                </a:lnTo>
                <a:lnTo>
                  <a:pt x="16453797" y="361550"/>
                </a:lnTo>
                <a:close/>
              </a:path>
            </a:pathLst>
          </a:custGeom>
          <a:solidFill>
            <a:srgbClr val="A066CB"/>
          </a:solidFill>
        </p:spPr>
        <p:txBody>
          <a:bodyPr wrap="square" lIns="0" tIns="0" rIns="0" bIns="0" rtlCol="0" anchor="t"/>
          <a:lstStyle/>
          <a:p>
            <a:endParaRPr lang="en-US">
              <a:latin typeface="Times New Roman"/>
              <a:cs typeface="Times New Roman"/>
            </a:endParaRPr>
          </a:p>
        </p:txBody>
      </p:sp>
      <p:sp>
        <p:nvSpPr>
          <p:cNvPr id="7" name="object 7"/>
          <p:cNvSpPr txBox="1"/>
          <p:nvPr/>
        </p:nvSpPr>
        <p:spPr>
          <a:xfrm>
            <a:off x="6477000" y="3848100"/>
            <a:ext cx="5196205" cy="1120820"/>
          </a:xfrm>
          <a:prstGeom prst="rect">
            <a:avLst/>
          </a:prstGeom>
        </p:spPr>
        <p:txBody>
          <a:bodyPr vert="horz" wrap="square" lIns="0" tIns="154940" rIns="0" bIns="0" rtlCol="0" anchor="t">
            <a:spAutoFit/>
          </a:bodyPr>
          <a:lstStyle/>
          <a:p>
            <a:pPr marL="14605" algn="ctr">
              <a:lnSpc>
                <a:spcPct val="100000"/>
              </a:lnSpc>
              <a:spcBef>
                <a:spcPts val="1220"/>
              </a:spcBef>
            </a:pPr>
            <a:r>
              <a:rPr lang="en-US" sz="3200" b="1" spc="80">
                <a:solidFill>
                  <a:srgbClr val="1736B1"/>
                </a:solidFill>
                <a:latin typeface="Times New Roman"/>
                <a:cs typeface="Trebuchet MS" panose="020B0603020202020204"/>
              </a:rPr>
              <a:t>Aadhaar</a:t>
            </a:r>
            <a:r>
              <a:rPr lang="en-US" sz="3200" b="1" spc="-90">
                <a:solidFill>
                  <a:srgbClr val="1736B1"/>
                </a:solidFill>
                <a:latin typeface="Times New Roman"/>
                <a:cs typeface="Trebuchet MS" panose="020B0603020202020204"/>
              </a:rPr>
              <a:t> </a:t>
            </a:r>
            <a:r>
              <a:rPr lang="en-US" sz="3200" b="1" spc="100">
                <a:solidFill>
                  <a:srgbClr val="1736B1"/>
                </a:solidFill>
                <a:latin typeface="Times New Roman"/>
                <a:cs typeface="Trebuchet MS" panose="020B0603020202020204"/>
              </a:rPr>
              <a:t>Koul</a:t>
            </a:r>
            <a:endParaRPr lang="en-US" sz="3200">
              <a:latin typeface="Times New Roman"/>
              <a:cs typeface="Trebuchet MS" panose="020B0603020202020204"/>
            </a:endParaRPr>
          </a:p>
          <a:p>
            <a:pPr algn="ctr">
              <a:lnSpc>
                <a:spcPct val="100000"/>
              </a:lnSpc>
              <a:spcBef>
                <a:spcPts val="805"/>
              </a:spcBef>
            </a:pPr>
            <a:r>
              <a:rPr lang="en-IN" sz="2400" spc="100">
                <a:latin typeface="Times New Roman"/>
                <a:cs typeface="Trebuchet MS" panose="020B0603020202020204"/>
              </a:rPr>
              <a:t>Networking</a:t>
            </a:r>
            <a:r>
              <a:rPr sz="2400" spc="-175">
                <a:latin typeface="Times New Roman"/>
                <a:cs typeface="Trebuchet MS" panose="020B0603020202020204"/>
              </a:rPr>
              <a:t> </a:t>
            </a:r>
            <a:r>
              <a:rPr lang="en-IN" sz="2400" spc="-175">
                <a:latin typeface="Times New Roman"/>
                <a:cs typeface="Trebuchet MS" panose="020B0603020202020204"/>
              </a:rPr>
              <a:t>&amp;</a:t>
            </a:r>
            <a:r>
              <a:rPr sz="2400" spc="-175">
                <a:latin typeface="Times New Roman"/>
                <a:cs typeface="Trebuchet MS" panose="020B0603020202020204"/>
              </a:rPr>
              <a:t> </a:t>
            </a:r>
            <a:r>
              <a:rPr sz="2400" spc="40">
                <a:latin typeface="Times New Roman"/>
                <a:cs typeface="Trebuchet MS" panose="020B0603020202020204"/>
              </a:rPr>
              <a:t>IoT</a:t>
            </a:r>
            <a:r>
              <a:rPr sz="2400" spc="-170">
                <a:latin typeface="Times New Roman"/>
                <a:cs typeface="Trebuchet MS" panose="020B0603020202020204"/>
              </a:rPr>
              <a:t> </a:t>
            </a:r>
            <a:r>
              <a:rPr sz="2400" spc="95">
                <a:latin typeface="Times New Roman"/>
                <a:cs typeface="Trebuchet MS" panose="020B0603020202020204"/>
              </a:rPr>
              <a:t>Engineer</a:t>
            </a:r>
            <a:endParaRPr sz="2400">
              <a:latin typeface="Times New Roman"/>
              <a:cs typeface="Trebuchet MS" panose="020B0603020202020204"/>
            </a:endParaRPr>
          </a:p>
        </p:txBody>
      </p:sp>
      <p:sp>
        <p:nvSpPr>
          <p:cNvPr id="8" name="object 8"/>
          <p:cNvSpPr txBox="1"/>
          <p:nvPr/>
        </p:nvSpPr>
        <p:spPr>
          <a:xfrm>
            <a:off x="762000" y="6918960"/>
            <a:ext cx="5011420" cy="1181100"/>
          </a:xfrm>
          <a:prstGeom prst="rect">
            <a:avLst/>
          </a:prstGeom>
        </p:spPr>
        <p:txBody>
          <a:bodyPr vert="horz" wrap="square" lIns="0" tIns="154940" rIns="0" bIns="0" rtlCol="0" anchor="t">
            <a:spAutoFit/>
          </a:bodyPr>
          <a:lstStyle/>
          <a:p>
            <a:pPr marL="127635">
              <a:spcBef>
                <a:spcPts val="1220"/>
              </a:spcBef>
            </a:pPr>
            <a:r>
              <a:rPr lang="en-IN" sz="3500" b="1" spc="35">
                <a:solidFill>
                  <a:srgbClr val="1736B1"/>
                </a:solidFill>
                <a:latin typeface="Times New Roman"/>
                <a:cs typeface="Trebuchet MS" panose="020B0603020202020204"/>
              </a:rPr>
              <a:t>   </a:t>
            </a:r>
            <a:r>
              <a:rPr lang="en-IN" sz="3200" b="1" spc="35">
                <a:solidFill>
                  <a:srgbClr val="1736B1"/>
                </a:solidFill>
                <a:latin typeface="Times New Roman"/>
                <a:cs typeface="Trebuchet MS" panose="020B0603020202020204"/>
              </a:rPr>
              <a:t>  Baseer Fatima</a:t>
            </a:r>
            <a:endParaRPr lang="en-US" sz="3200">
              <a:latin typeface="Times New Roman"/>
              <a:cs typeface="Trebuchet MS" panose="020B0603020202020204"/>
            </a:endParaRPr>
          </a:p>
          <a:p>
            <a:pPr marL="12700">
              <a:lnSpc>
                <a:spcPct val="100000"/>
              </a:lnSpc>
              <a:spcBef>
                <a:spcPts val="805"/>
              </a:spcBef>
            </a:pPr>
            <a:r>
              <a:rPr lang="en-IN" sz="2400">
                <a:latin typeface="Times New Roman"/>
                <a:cs typeface="Trebuchet MS" panose="020B0603020202020204"/>
              </a:rPr>
              <a:t>IoT , Cloud &amp; Integrations Engineer</a:t>
            </a:r>
          </a:p>
        </p:txBody>
      </p:sp>
      <p:sp>
        <p:nvSpPr>
          <p:cNvPr id="9" name="object 9"/>
          <p:cNvSpPr txBox="1"/>
          <p:nvPr/>
        </p:nvSpPr>
        <p:spPr>
          <a:xfrm>
            <a:off x="6705600" y="8648700"/>
            <a:ext cx="5494655" cy="1120820"/>
          </a:xfrm>
          <a:prstGeom prst="rect">
            <a:avLst/>
          </a:prstGeom>
        </p:spPr>
        <p:txBody>
          <a:bodyPr vert="horz" wrap="square" lIns="0" tIns="154940" rIns="0" bIns="0" rtlCol="0" anchor="t">
            <a:spAutoFit/>
          </a:bodyPr>
          <a:lstStyle/>
          <a:p>
            <a:pPr algn="ctr">
              <a:lnSpc>
                <a:spcPct val="100000"/>
              </a:lnSpc>
              <a:spcBef>
                <a:spcPts val="1220"/>
              </a:spcBef>
            </a:pPr>
            <a:r>
              <a:rPr lang="en-IN" sz="3200" b="1" spc="60">
                <a:solidFill>
                  <a:srgbClr val="1736B1"/>
                </a:solidFill>
                <a:latin typeface="Times New Roman"/>
                <a:cs typeface="Trebuchet MS" panose="020B0603020202020204"/>
              </a:rPr>
              <a:t>Navneet Kaur</a:t>
            </a:r>
            <a:endParaRPr lang="en-US" sz="3200">
              <a:latin typeface="Times New Roman"/>
              <a:cs typeface="Trebuchet MS" panose="020B0603020202020204"/>
            </a:endParaRPr>
          </a:p>
          <a:p>
            <a:pPr marR="6350" algn="ctr">
              <a:lnSpc>
                <a:spcPct val="100000"/>
              </a:lnSpc>
              <a:spcBef>
                <a:spcPts val="805"/>
              </a:spcBef>
            </a:pPr>
            <a:r>
              <a:rPr lang="en-IN" sz="2400">
                <a:latin typeface="Times New Roman"/>
                <a:cs typeface="Trebuchet MS" panose="020B0603020202020204"/>
                <a:sym typeface="+mn-ea"/>
              </a:rPr>
              <a:t>IoT , Cloud &amp; Integrations Engineer</a:t>
            </a:r>
            <a:endParaRPr lang="en-IN" altLang="en-US" sz="2400" spc="-190">
              <a:latin typeface="Times New Roman"/>
              <a:cs typeface="Trebuchet MS" panose="020B0603020202020204"/>
            </a:endParaRPr>
          </a:p>
        </p:txBody>
      </p:sp>
      <p:sp>
        <p:nvSpPr>
          <p:cNvPr id="10" name="object 10"/>
          <p:cNvSpPr txBox="1">
            <a:spLocks noGrp="1"/>
          </p:cNvSpPr>
          <p:nvPr>
            <p:ph type="title"/>
          </p:nvPr>
        </p:nvSpPr>
        <p:spPr>
          <a:xfrm>
            <a:off x="513929" y="617572"/>
            <a:ext cx="5953725" cy="934871"/>
          </a:xfrm>
          <a:prstGeom prst="rect">
            <a:avLst/>
          </a:prstGeom>
        </p:spPr>
        <p:txBody>
          <a:bodyPr vert="horz" wrap="square" lIns="0" tIns="11430" rIns="0" bIns="0" rtlCol="0" anchor="t">
            <a:spAutoFit/>
          </a:bodyPr>
          <a:lstStyle/>
          <a:p>
            <a:pPr marL="12700">
              <a:spcBef>
                <a:spcPts val="90"/>
              </a:spcBef>
            </a:pPr>
            <a:r>
              <a:rPr lang="en-US" sz="6000" spc="285">
                <a:latin typeface="Times New Roman"/>
              </a:rPr>
              <a:t>M</a:t>
            </a:r>
            <a:r>
              <a:rPr lang="en-US" sz="6000" spc="-100">
                <a:latin typeface="Times New Roman"/>
              </a:rPr>
              <a:t>ee</a:t>
            </a:r>
            <a:r>
              <a:rPr lang="en-US" sz="6000" spc="-125">
                <a:latin typeface="Times New Roman"/>
              </a:rPr>
              <a:t>t </a:t>
            </a:r>
            <a:r>
              <a:rPr lang="en-US" sz="6000" spc="145">
                <a:latin typeface="Times New Roman"/>
              </a:rPr>
              <a:t>o</a:t>
            </a:r>
            <a:r>
              <a:rPr lang="en-US" sz="6000" spc="50">
                <a:latin typeface="Times New Roman"/>
              </a:rPr>
              <a:t>u</a:t>
            </a:r>
            <a:r>
              <a:rPr lang="en-US" sz="6000" spc="25">
                <a:latin typeface="Times New Roman"/>
              </a:rPr>
              <a:t>r</a:t>
            </a:r>
            <a:r>
              <a:rPr lang="en-US" sz="6000" spc="-520">
                <a:latin typeface="Times New Roman"/>
                <a:cs typeface="Trebuchet MS" panose="020B0603020202020204"/>
              </a:rPr>
              <a:t> </a:t>
            </a:r>
            <a:r>
              <a:rPr lang="en-US" sz="6000" spc="-405">
                <a:latin typeface="Times New Roman"/>
                <a:cs typeface="Trebuchet MS" panose="020B0603020202020204"/>
              </a:rPr>
              <a:t>T</a:t>
            </a:r>
            <a:r>
              <a:rPr lang="en-US" sz="6000" spc="-100">
                <a:latin typeface="Times New Roman"/>
                <a:cs typeface="Trebuchet MS" panose="020B0603020202020204"/>
              </a:rPr>
              <a:t>e</a:t>
            </a:r>
            <a:r>
              <a:rPr lang="en-US" sz="6000" spc="-5">
                <a:latin typeface="Times New Roman"/>
                <a:cs typeface="Trebuchet MS" panose="020B0603020202020204"/>
              </a:rPr>
              <a:t>a</a:t>
            </a:r>
            <a:r>
              <a:rPr lang="en-US" sz="6000" spc="105">
                <a:latin typeface="Times New Roman"/>
                <a:cs typeface="Trebuchet MS" panose="020B0603020202020204"/>
              </a:rPr>
              <a:t>m</a:t>
            </a:r>
            <a:endParaRPr lang="en-US" sz="6000">
              <a:latin typeface="Times New Roman"/>
              <a:cs typeface="Trebuchet MS" panose="020B0603020202020204"/>
            </a:endParaRPr>
          </a:p>
        </p:txBody>
      </p:sp>
      <p:sp>
        <p:nvSpPr>
          <p:cNvPr id="11" name="object 11"/>
          <p:cNvSpPr txBox="1"/>
          <p:nvPr/>
        </p:nvSpPr>
        <p:spPr>
          <a:xfrm>
            <a:off x="13623086" y="6728663"/>
            <a:ext cx="3171825" cy="1181100"/>
          </a:xfrm>
          <a:prstGeom prst="rect">
            <a:avLst/>
          </a:prstGeom>
        </p:spPr>
        <p:txBody>
          <a:bodyPr vert="horz" wrap="square" lIns="0" tIns="154940" rIns="0" bIns="0" rtlCol="0" anchor="t">
            <a:spAutoFit/>
          </a:bodyPr>
          <a:lstStyle/>
          <a:p>
            <a:pPr marL="13970" algn="ctr">
              <a:lnSpc>
                <a:spcPct val="100000"/>
              </a:lnSpc>
              <a:spcBef>
                <a:spcPts val="1220"/>
              </a:spcBef>
            </a:pPr>
            <a:r>
              <a:rPr sz="3200" b="1" spc="-50">
                <a:solidFill>
                  <a:srgbClr val="1736B1"/>
                </a:solidFill>
                <a:latin typeface="Times New Roman"/>
                <a:cs typeface="Trebuchet MS" panose="020B0603020202020204"/>
              </a:rPr>
              <a:t>Arjun</a:t>
            </a:r>
            <a:r>
              <a:rPr sz="3200" b="1" spc="-90">
                <a:solidFill>
                  <a:srgbClr val="1736B1"/>
                </a:solidFill>
                <a:latin typeface="Times New Roman"/>
                <a:cs typeface="Trebuchet MS" panose="020B0603020202020204"/>
              </a:rPr>
              <a:t> </a:t>
            </a:r>
            <a:r>
              <a:rPr sz="3200" b="1" spc="70">
                <a:solidFill>
                  <a:srgbClr val="1736B1"/>
                </a:solidFill>
                <a:latin typeface="Times New Roman"/>
                <a:cs typeface="Trebuchet MS" panose="020B0603020202020204"/>
              </a:rPr>
              <a:t>Charak</a:t>
            </a:r>
            <a:endParaRPr lang="en-US" sz="3200">
              <a:latin typeface="Times New Roman"/>
              <a:cs typeface="Trebuchet MS" panose="020B0603020202020204"/>
            </a:endParaRPr>
          </a:p>
          <a:p>
            <a:pPr algn="ctr">
              <a:lnSpc>
                <a:spcPct val="100000"/>
              </a:lnSpc>
              <a:spcBef>
                <a:spcPts val="805"/>
              </a:spcBef>
            </a:pPr>
            <a:r>
              <a:rPr sz="2400" spc="105">
                <a:latin typeface="Times New Roman"/>
                <a:cs typeface="Trebuchet MS" panose="020B0603020202020204"/>
              </a:rPr>
              <a:t>AI/ML</a:t>
            </a:r>
            <a:r>
              <a:rPr lang="en-IN" sz="2400" spc="105">
                <a:latin typeface="Times New Roman"/>
                <a:cs typeface="Trebuchet MS" panose="020B0603020202020204"/>
              </a:rPr>
              <a:t> &amp; AR</a:t>
            </a:r>
            <a:r>
              <a:rPr sz="2400" spc="-180">
                <a:latin typeface="Times New Roman"/>
                <a:cs typeface="Trebuchet MS" panose="020B0603020202020204"/>
              </a:rPr>
              <a:t> </a:t>
            </a:r>
            <a:r>
              <a:rPr sz="2400" spc="95">
                <a:latin typeface="Times New Roman"/>
                <a:cs typeface="Trebuchet MS" panose="020B0603020202020204"/>
              </a:rPr>
              <a:t>Enginee</a:t>
            </a:r>
            <a:r>
              <a:rPr sz="2500" spc="95">
                <a:latin typeface="Times New Roman"/>
                <a:cs typeface="Trebuchet MS" panose="020B0603020202020204"/>
              </a:rPr>
              <a:t>r</a:t>
            </a:r>
            <a:endParaRPr sz="2500">
              <a:latin typeface="Times New Roman"/>
              <a:cs typeface="Trebuchet MS" panose="020B0603020202020204"/>
            </a:endParaRPr>
          </a:p>
        </p:txBody>
      </p:sp>
      <p:pic>
        <p:nvPicPr>
          <p:cNvPr id="3" name="Picture 2" descr="loonapix_168355775363147718"/>
          <p:cNvPicPr>
            <a:picLocks noChangeAspect="1"/>
          </p:cNvPicPr>
          <p:nvPr/>
        </p:nvPicPr>
        <p:blipFill>
          <a:blip r:embed="rId3"/>
          <a:stretch>
            <a:fillRect/>
          </a:stretch>
        </p:blipFill>
        <p:spPr>
          <a:xfrm>
            <a:off x="7924800" y="5448300"/>
            <a:ext cx="2971800" cy="3429000"/>
          </a:xfrm>
          <a:prstGeom prst="rect">
            <a:avLst/>
          </a:prstGeom>
        </p:spPr>
      </p:pic>
      <p:pic>
        <p:nvPicPr>
          <p:cNvPr id="4" name="Picture 3" descr="loonapix_1683557814631424929"/>
          <p:cNvPicPr>
            <a:picLocks noChangeAspect="1"/>
          </p:cNvPicPr>
          <p:nvPr/>
        </p:nvPicPr>
        <p:blipFill>
          <a:blip r:embed="rId4"/>
          <a:stretch>
            <a:fillRect/>
          </a:stretch>
        </p:blipFill>
        <p:spPr>
          <a:xfrm>
            <a:off x="1371600" y="3543300"/>
            <a:ext cx="2971800" cy="3429000"/>
          </a:xfrm>
          <a:prstGeom prst="rect">
            <a:avLst/>
          </a:prstGeom>
        </p:spPr>
      </p:pic>
      <p:pic>
        <p:nvPicPr>
          <p:cNvPr id="12" name="Picture 11" descr="loonapix_1683557961995614403"/>
          <p:cNvPicPr>
            <a:picLocks noChangeAspect="1"/>
          </p:cNvPicPr>
          <p:nvPr/>
        </p:nvPicPr>
        <p:blipFill>
          <a:blip r:embed="rId5"/>
          <a:stretch>
            <a:fillRect/>
          </a:stretch>
        </p:blipFill>
        <p:spPr>
          <a:xfrm>
            <a:off x="14020800" y="3429000"/>
            <a:ext cx="2971800" cy="3429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a:cs typeface="Times New Roman"/>
              </a:endParaRPr>
            </a:p>
          </p:txBody>
        </p:sp>
      </p:grpSp>
      <p:sp>
        <p:nvSpPr>
          <p:cNvPr id="13" name="Text Box 12"/>
          <p:cNvSpPr txBox="1"/>
          <p:nvPr/>
        </p:nvSpPr>
        <p:spPr>
          <a:xfrm>
            <a:off x="4991540" y="3924300"/>
            <a:ext cx="8306440" cy="1388201"/>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a:cs typeface="Times New Roman"/>
              </a:rPr>
              <a:t>QUESTIONS </a:t>
            </a:r>
            <a:r>
              <a:rPr lang="en-IN" sz="7200" b="1" spc="530" dirty="0">
                <a:solidFill>
                  <a:srgbClr val="1736B1"/>
                </a:solidFill>
                <a:latin typeface="Times New Roman"/>
                <a:cs typeface="Times New Roman"/>
              </a:rPr>
              <a:t>?</a:t>
            </a:r>
            <a:endParaRPr lang="en-US" sz="72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a:cs typeface="Times New Roman"/>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a:cs typeface="Times New Roman"/>
              </a:endParaRPr>
            </a:p>
          </p:txBody>
        </p:sp>
      </p:grpSp>
      <p:sp>
        <p:nvSpPr>
          <p:cNvPr id="13" name="Text Box 12"/>
          <p:cNvSpPr txBox="1"/>
          <p:nvPr/>
        </p:nvSpPr>
        <p:spPr>
          <a:xfrm>
            <a:off x="5284491" y="3893127"/>
            <a:ext cx="7721986"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a:cs typeface="Trebuchet MS" panose="020B0603020202020204"/>
                <a:sym typeface="+mn-ea"/>
              </a:rPr>
              <a:t>THANK YOU</a:t>
            </a:r>
            <a:endParaRPr lang="en-US" sz="6000" dirty="0">
              <a:latin typeface="Times New Roman"/>
              <a:cs typeface="Times New Roman"/>
            </a:endParaRPr>
          </a:p>
        </p:txBody>
      </p:sp>
    </p:spTree>
    <p:extLst>
      <p:ext uri="{BB962C8B-B14F-4D97-AF65-F5344CB8AC3E}">
        <p14:creationId xmlns:p14="http://schemas.microsoft.com/office/powerpoint/2010/main" val="1674707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326" y="5684049"/>
            <a:ext cx="4142444" cy="2498761"/>
          </a:xfrm>
          <a:prstGeom prst="rect">
            <a:avLst/>
          </a:prstGeom>
        </p:spPr>
        <p:txBody>
          <a:bodyPr vert="horz" wrap="square" lIns="0" tIns="307975" rIns="0" bIns="0" rtlCol="0" anchor="t">
            <a:spAutoFit/>
          </a:bodyPr>
          <a:lstStyle/>
          <a:p>
            <a:pPr marL="12700">
              <a:lnSpc>
                <a:spcPct val="100000"/>
              </a:lnSpc>
              <a:spcBef>
                <a:spcPts val="2425"/>
              </a:spcBef>
            </a:pPr>
            <a:r>
              <a:rPr lang="en-GB" sz="3200" b="1" spc="100" dirty="0">
                <a:solidFill>
                  <a:srgbClr val="1736B1"/>
                </a:solidFill>
                <a:latin typeface="Times New Roman"/>
                <a:cs typeface="Trebuchet MS" panose="020B0603020202020204"/>
              </a:rPr>
              <a:t>Problem</a:t>
            </a:r>
            <a:r>
              <a:rPr lang="en-GB" sz="3200" b="1" spc="-60" dirty="0">
                <a:solidFill>
                  <a:srgbClr val="1736B1"/>
                </a:solidFill>
                <a:latin typeface="Times New Roman"/>
                <a:cs typeface="Trebuchet MS" panose="020B0603020202020204"/>
              </a:rPr>
              <a:t> </a:t>
            </a:r>
            <a:r>
              <a:rPr lang="en-GB" sz="3200" b="1" spc="-400" dirty="0">
                <a:solidFill>
                  <a:srgbClr val="1736B1"/>
                </a:solidFill>
                <a:latin typeface="Times New Roman"/>
                <a:cs typeface="Trebuchet MS" panose="020B0603020202020204"/>
              </a:rPr>
              <a:t>1</a:t>
            </a:r>
            <a:endParaRPr lang="en-GB" sz="3200" dirty="0">
              <a:latin typeface="Times New Roman"/>
              <a:cs typeface="Trebuchet MS" panose="020B0603020202020204"/>
            </a:endParaRPr>
          </a:p>
          <a:p>
            <a:pPr marL="12700" marR="5080" algn="just">
              <a:spcBef>
                <a:spcPts val="1685"/>
              </a:spcBef>
              <a:tabLst>
                <a:tab pos="1889125" algn="l"/>
                <a:tab pos="3961765" algn="l"/>
              </a:tabLst>
            </a:pPr>
            <a:r>
              <a:rPr lang="en-IN" sz="2400" dirty="0">
                <a:latin typeface="Times New Roman"/>
                <a:cs typeface="Times New Roman"/>
              </a:rPr>
              <a:t>People don't really care about their online activities and the cyber-crimes until they encounter one.</a:t>
            </a:r>
          </a:p>
        </p:txBody>
      </p:sp>
      <p:sp>
        <p:nvSpPr>
          <p:cNvPr id="3" name="object 3"/>
          <p:cNvSpPr txBox="1"/>
          <p:nvPr/>
        </p:nvSpPr>
        <p:spPr>
          <a:xfrm>
            <a:off x="6414827" y="5682625"/>
            <a:ext cx="4280686" cy="2517356"/>
          </a:xfrm>
          <a:prstGeom prst="rect">
            <a:avLst/>
          </a:prstGeom>
        </p:spPr>
        <p:txBody>
          <a:bodyPr vert="horz" wrap="square" lIns="0" tIns="275590" rIns="0" bIns="0" rtlCol="0" anchor="t">
            <a:spAutoFit/>
          </a:bodyPr>
          <a:lstStyle/>
          <a:p>
            <a:pPr marL="12700">
              <a:lnSpc>
                <a:spcPct val="100000"/>
              </a:lnSpc>
              <a:spcBef>
                <a:spcPts val="2130"/>
              </a:spcBef>
            </a:pPr>
            <a:r>
              <a:rPr lang="en-GB" sz="3200" b="1" spc="80" dirty="0">
                <a:solidFill>
                  <a:srgbClr val="1736B1"/>
                </a:solidFill>
                <a:latin typeface="Times New Roman"/>
                <a:cs typeface="Trebuchet MS" panose="020B0603020202020204"/>
                <a:sym typeface="+mn-ea"/>
              </a:rPr>
              <a:t>Problem</a:t>
            </a:r>
            <a:r>
              <a:rPr lang="en-GB" sz="3200" b="1" spc="-85" dirty="0">
                <a:solidFill>
                  <a:srgbClr val="1736B1"/>
                </a:solidFill>
                <a:latin typeface="Times New Roman"/>
                <a:cs typeface="Trebuchet MS" panose="020B0603020202020204"/>
                <a:sym typeface="+mn-ea"/>
              </a:rPr>
              <a:t> </a:t>
            </a:r>
            <a:r>
              <a:rPr lang="en-GB" sz="3200" b="1" spc="-225" dirty="0">
                <a:solidFill>
                  <a:srgbClr val="1736B1"/>
                </a:solidFill>
                <a:latin typeface="Times New Roman"/>
                <a:cs typeface="Trebuchet MS" panose="020B0603020202020204"/>
                <a:sym typeface="+mn-ea"/>
              </a:rPr>
              <a:t>2</a:t>
            </a:r>
            <a:endParaRPr lang="en-GB" sz="3200" dirty="0">
              <a:latin typeface="Times New Roman"/>
              <a:cs typeface="Trebuchet MS" panose="020B0603020202020204"/>
            </a:endParaRPr>
          </a:p>
          <a:p>
            <a:pPr marL="12700" algn="just">
              <a:spcBef>
                <a:spcPts val="2130"/>
              </a:spcBef>
            </a:pPr>
            <a:r>
              <a:rPr lang="en-IN" sz="2400" dirty="0">
                <a:latin typeface="Times New Roman"/>
                <a:cs typeface="Times New Roman"/>
              </a:rPr>
              <a:t>Intrusion is not only limited to internet world but also is being observed in physical world, i.e., in lodgings.</a:t>
            </a:r>
            <a:endParaRPr lang="en-IN" sz="2400" dirty="0">
              <a:latin typeface="Times New Roman"/>
              <a:ea typeface="Calibri"/>
              <a:cs typeface="Times New Roman"/>
            </a:endParaRPr>
          </a:p>
        </p:txBody>
      </p:sp>
      <p:sp>
        <p:nvSpPr>
          <p:cNvPr id="5" name="object 5"/>
          <p:cNvSpPr txBox="1">
            <a:spLocks noGrp="1"/>
          </p:cNvSpPr>
          <p:nvPr>
            <p:ph type="title"/>
          </p:nvPr>
        </p:nvSpPr>
        <p:spPr>
          <a:xfrm>
            <a:off x="1066800" y="419100"/>
            <a:ext cx="16340455" cy="3213700"/>
          </a:xfrm>
          <a:prstGeom prst="rect">
            <a:avLst/>
          </a:prstGeom>
        </p:spPr>
        <p:txBody>
          <a:bodyPr vert="horz" wrap="square" lIns="0" tIns="12700" rIns="0" bIns="0" rtlCol="0" anchor="t">
            <a:spAutoFit/>
          </a:bodyPr>
          <a:lstStyle/>
          <a:p>
            <a:pPr marL="12700" algn="l">
              <a:spcBef>
                <a:spcPts val="100"/>
              </a:spcBef>
            </a:pPr>
            <a:r>
              <a:rPr lang="en-GB" sz="6000" spc="-40" dirty="0">
                <a:latin typeface="Times New Roman"/>
              </a:rPr>
              <a:t>Problem Description</a:t>
            </a:r>
            <a:br>
              <a:rPr lang="en-US" sz="6600" spc="-40" dirty="0">
                <a:latin typeface="Times New Roman"/>
              </a:rPr>
            </a:br>
            <a:endParaRPr lang="en-US" sz="3200">
              <a:latin typeface="Times New Roman"/>
            </a:endParaRPr>
          </a:p>
          <a:p>
            <a:pPr marL="12700" algn="just">
              <a:spcBef>
                <a:spcPts val="2375"/>
              </a:spcBef>
            </a:pPr>
            <a:r>
              <a:rPr lang="en-IN" sz="2400" b="0" spc="20" dirty="0">
                <a:solidFill>
                  <a:srgbClr val="000000"/>
                </a:solidFill>
                <a:latin typeface="Times New Roman"/>
                <a:cs typeface="Times New Roman"/>
              </a:rPr>
              <a:t>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a:t>
            </a:r>
            <a:r>
              <a:rPr lang="en-US" altLang="en-IN" sz="2400" b="0" spc="20" dirty="0">
                <a:solidFill>
                  <a:srgbClr val="000000"/>
                </a:solidFill>
                <a:latin typeface="Times New Roman"/>
                <a:cs typeface="Times New Roman"/>
              </a:rPr>
              <a:t>home gateways</a:t>
            </a:r>
            <a:r>
              <a:rPr lang="en-IN" sz="2400" b="0" spc="20" dirty="0">
                <a:solidFill>
                  <a:srgbClr val="000000"/>
                </a:solidFill>
                <a:latin typeface="Times New Roman"/>
                <a:cs typeface="Times New Roman"/>
              </a:rPr>
              <a:t>. An estimate of about </a:t>
            </a:r>
            <a:r>
              <a:rPr lang="en-IN" sz="2400" u="sng" spc="20" dirty="0">
                <a:solidFill>
                  <a:srgbClr val="000000"/>
                </a:solidFill>
                <a:latin typeface="Times New Roman"/>
                <a:cs typeface="Times New Roman"/>
              </a:rPr>
              <a:t>10.</a:t>
            </a:r>
            <a:r>
              <a:rPr lang="en-US" sz="2400" u="sng" spc="20" dirty="0">
                <a:solidFill>
                  <a:srgbClr val="000000"/>
                </a:solidFill>
                <a:latin typeface="Times New Roman"/>
                <a:cs typeface="Times New Roman"/>
              </a:rPr>
              <a:t>5</a:t>
            </a:r>
            <a:r>
              <a:rPr lang="en-IN" sz="2400" u="sng" spc="20" dirty="0">
                <a:solidFill>
                  <a:srgbClr val="000000"/>
                </a:solidFill>
                <a:latin typeface="Times New Roman"/>
                <a:cs typeface="Times New Roman"/>
              </a:rPr>
              <a:t> Trillion Dollars</a:t>
            </a:r>
            <a:r>
              <a:rPr lang="en-IN" sz="2400" b="0" spc="20" dirty="0">
                <a:solidFill>
                  <a:srgbClr val="000000"/>
                </a:solidFill>
                <a:latin typeface="Times New Roman"/>
                <a:cs typeface="Times New Roman"/>
              </a:rPr>
              <a:t> is the round figure that cyber frauds are going to cost the world in the coming years.</a:t>
            </a:r>
            <a:endParaRPr lang="en-US" sz="2400" b="0" dirty="0">
              <a:latin typeface="Times New Roman"/>
              <a:cs typeface="Times New Roman"/>
            </a:endParaRPr>
          </a:p>
        </p:txBody>
      </p:sp>
      <p:sp>
        <p:nvSpPr>
          <p:cNvPr id="6" name="object 6"/>
          <p:cNvSpPr/>
          <p:nvPr/>
        </p:nvSpPr>
        <p:spPr>
          <a:xfrm>
            <a:off x="6412723" y="4989117"/>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7" name="object 7"/>
          <p:cNvSpPr/>
          <p:nvPr/>
        </p:nvSpPr>
        <p:spPr>
          <a:xfrm>
            <a:off x="1189474" y="4992032"/>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8" name="object 8"/>
          <p:cNvSpPr/>
          <p:nvPr/>
        </p:nvSpPr>
        <p:spPr>
          <a:xfrm>
            <a:off x="11743511" y="5041933"/>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9" name="object 3">
            <a:extLst>
              <a:ext uri="{FF2B5EF4-FFF2-40B4-BE49-F238E27FC236}">
                <a16:creationId xmlns:a16="http://schemas.microsoft.com/office/drawing/2014/main" id="{5606077E-5507-B343-11E5-570B0C1709D5}"/>
              </a:ext>
            </a:extLst>
          </p:cNvPr>
          <p:cNvSpPr txBox="1"/>
          <p:nvPr/>
        </p:nvSpPr>
        <p:spPr>
          <a:xfrm>
            <a:off x="11737620" y="5682624"/>
            <a:ext cx="5423685" cy="2148024"/>
          </a:xfrm>
          <a:prstGeom prst="rect">
            <a:avLst/>
          </a:prstGeom>
        </p:spPr>
        <p:txBody>
          <a:bodyPr vert="horz" wrap="square" lIns="0" tIns="275590" rIns="0" bIns="0" rtlCol="0" anchor="t">
            <a:spAutoFit/>
          </a:bodyPr>
          <a:lstStyle/>
          <a:p>
            <a:pPr marL="12700">
              <a:spcBef>
                <a:spcPts val="2130"/>
              </a:spcBef>
            </a:pPr>
            <a:r>
              <a:rPr lang="en-GB" sz="3200" b="1" spc="80" dirty="0">
                <a:solidFill>
                  <a:srgbClr val="1736B1"/>
                </a:solidFill>
                <a:latin typeface="Times New Roman"/>
                <a:cs typeface="Trebuchet MS" panose="020B0603020202020204"/>
                <a:sym typeface="+mn-ea"/>
              </a:rPr>
              <a:t>Problem</a:t>
            </a:r>
            <a:r>
              <a:rPr lang="en-GB" sz="3200" b="1" spc="-85" dirty="0">
                <a:solidFill>
                  <a:srgbClr val="1736B1"/>
                </a:solidFill>
                <a:latin typeface="Times New Roman"/>
                <a:cs typeface="Trebuchet MS" panose="020B0603020202020204"/>
                <a:sym typeface="+mn-ea"/>
              </a:rPr>
              <a:t> 3</a:t>
            </a:r>
            <a:endParaRPr lang="en-GB" sz="3200" b="1" spc="-225" dirty="0">
              <a:solidFill>
                <a:srgbClr val="1736B1"/>
              </a:solidFill>
              <a:latin typeface="Times New Roman"/>
              <a:cs typeface="Trebuchet MS" panose="020B0603020202020204"/>
            </a:endParaRPr>
          </a:p>
          <a:p>
            <a:pPr marL="12700" algn="just">
              <a:spcBef>
                <a:spcPts val="2130"/>
              </a:spcBef>
            </a:pPr>
            <a:r>
              <a:rPr lang="en-IN" sz="2400" dirty="0">
                <a:latin typeface="Times New Roman"/>
                <a:cs typeface="Times New Roman"/>
              </a:rPr>
              <a:t>There are different types of cyber-attacks and physical intrusions but no one stop solution currently available.</a:t>
            </a:r>
          </a:p>
        </p:txBody>
      </p:sp>
    </p:spTree>
    <p:extLst>
      <p:ext uri="{BB962C8B-B14F-4D97-AF65-F5344CB8AC3E}">
        <p14:creationId xmlns:p14="http://schemas.microsoft.com/office/powerpoint/2010/main" val="3633339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2476640"/>
          </a:xfrm>
          <a:prstGeom prst="rect">
            <a:avLst/>
          </a:prstGeom>
        </p:spPr>
        <p:txBody>
          <a:bodyPr vert="horz" wrap="square" lIns="0" tIns="16510" rIns="0" bIns="0" rtlCol="0" anchor="t">
            <a:spAutoFit/>
          </a:bodyPr>
          <a:lstStyle/>
          <a:p>
            <a:pPr marL="12700" algn="just">
              <a:lnSpc>
                <a:spcPct val="100000"/>
              </a:lnSpc>
              <a:spcBef>
                <a:spcPts val="130"/>
              </a:spcBef>
            </a:pPr>
            <a:r>
              <a:rPr lang="en-GB" sz="3500" b="1" spc="125" dirty="0">
                <a:solidFill>
                  <a:srgbClr val="1736B1"/>
                </a:solidFill>
                <a:latin typeface="Times New Roman"/>
                <a:cs typeface="Trebuchet MS" panose="020B0603020202020204"/>
              </a:rPr>
              <a:t>Solution</a:t>
            </a:r>
            <a:r>
              <a:rPr lang="en-GB" sz="3500" b="1" spc="-90" dirty="0">
                <a:solidFill>
                  <a:srgbClr val="1736B1"/>
                </a:solidFill>
                <a:latin typeface="Times New Roman"/>
                <a:cs typeface="Trebuchet MS" panose="020B0603020202020204"/>
              </a:rPr>
              <a:t> </a:t>
            </a:r>
            <a:r>
              <a:rPr lang="en-GB" sz="3500" b="1" spc="-365" dirty="0">
                <a:solidFill>
                  <a:srgbClr val="1736B1"/>
                </a:solidFill>
                <a:latin typeface="Times New Roman"/>
                <a:cs typeface="Trebuchet MS" panose="020B0603020202020204"/>
              </a:rPr>
              <a:t>1</a:t>
            </a:r>
            <a:endParaRPr lang="en-GB" sz="3600" dirty="0">
              <a:latin typeface="Times New Roman"/>
              <a:cs typeface="Trebuchet MS" panose="020B0603020202020204"/>
            </a:endParaRPr>
          </a:p>
          <a:p>
            <a:pPr marL="12700" marR="5080" algn="just">
              <a:lnSpc>
                <a:spcPct val="115000"/>
              </a:lnSpc>
              <a:spcBef>
                <a:spcPts val="1965"/>
              </a:spcBef>
            </a:pPr>
            <a:r>
              <a:rPr lang="en-US" sz="2400">
                <a:latin typeface="Times New Roman"/>
                <a:cs typeface="Times New Roman"/>
              </a:rPr>
              <a:t>Development of an advanced intrusion detection networking system, automation, and notification system using the latest Computer Vision and Honeypot technology. </a:t>
            </a:r>
            <a:endParaRPr lang="en-US" sz="2400">
              <a:latin typeface="Times New Roman" panose="02020603050405020304" charset="0"/>
              <a:cs typeface="Times New Roman" panose="02020603050405020304" charset="0"/>
            </a:endParaRPr>
          </a:p>
        </p:txBody>
      </p:sp>
      <p:sp>
        <p:nvSpPr>
          <p:cNvPr id="3" name="object 3"/>
          <p:cNvSpPr txBox="1"/>
          <p:nvPr/>
        </p:nvSpPr>
        <p:spPr>
          <a:xfrm>
            <a:off x="9524792" y="3009773"/>
            <a:ext cx="7000875" cy="2080634"/>
          </a:xfrm>
          <a:prstGeom prst="rect">
            <a:avLst/>
          </a:prstGeom>
        </p:spPr>
        <p:txBody>
          <a:bodyPr vert="horz" wrap="square" lIns="0" tIns="12700" rIns="0" bIns="0" rtlCol="0" anchor="t">
            <a:spAutoFit/>
          </a:bodyPr>
          <a:lstStyle/>
          <a:p>
            <a:pPr marL="12700" algn="just">
              <a:lnSpc>
                <a:spcPct val="100000"/>
              </a:lnSpc>
              <a:spcBef>
                <a:spcPts val="100"/>
              </a:spcBef>
            </a:pPr>
            <a:r>
              <a:rPr lang="en-GB" sz="3500" b="1" spc="110">
                <a:solidFill>
                  <a:srgbClr val="1736B1"/>
                </a:solidFill>
                <a:latin typeface="Times New Roman"/>
                <a:cs typeface="Trebuchet MS" panose="020B0603020202020204"/>
              </a:rPr>
              <a:t>Solution</a:t>
            </a:r>
            <a:r>
              <a:rPr lang="en-GB" sz="3500" b="1" spc="-95">
                <a:solidFill>
                  <a:srgbClr val="1736B1"/>
                </a:solidFill>
                <a:latin typeface="Times New Roman"/>
                <a:cs typeface="Trebuchet MS" panose="020B0603020202020204"/>
              </a:rPr>
              <a:t> </a:t>
            </a:r>
            <a:r>
              <a:rPr lang="en-GB" sz="3500" b="1" spc="-225">
                <a:solidFill>
                  <a:srgbClr val="1736B1"/>
                </a:solidFill>
                <a:latin typeface="Times New Roman"/>
                <a:cs typeface="Trebuchet MS" panose="020B0603020202020204"/>
              </a:rPr>
              <a:t>2</a:t>
            </a:r>
            <a:endParaRPr lang="en-GB" sz="3500">
              <a:latin typeface="Times New Roman"/>
              <a:cs typeface="Trebuchet MS" panose="020B0603020202020204"/>
            </a:endParaRPr>
          </a:p>
          <a:p>
            <a:pPr marL="12700" marR="5080" algn="just">
              <a:lnSpc>
                <a:spcPct val="115000"/>
              </a:lnSpc>
              <a:spcBef>
                <a:spcPts val="2040"/>
              </a:spcBef>
            </a:pPr>
            <a:r>
              <a:rPr lang="en-GB" sz="2400">
                <a:latin typeface="Times New Roman"/>
                <a:cs typeface="Times New Roman"/>
              </a:rPr>
              <a:t>Creating a hardware and software solution that accurately classifies the level of intrusion in a premises or Local Area Network/Wide Area Network</a:t>
            </a:r>
            <a:r>
              <a:rPr lang="en-GB" sz="2600">
                <a:latin typeface="Times New Roman"/>
                <a:cs typeface="Times New Roman"/>
              </a:rPr>
              <a:t>.</a:t>
            </a:r>
          </a:p>
        </p:txBody>
      </p:sp>
      <p:sp>
        <p:nvSpPr>
          <p:cNvPr id="4" name="object 4"/>
          <p:cNvSpPr txBox="1"/>
          <p:nvPr/>
        </p:nvSpPr>
        <p:spPr>
          <a:xfrm>
            <a:off x="9562892" y="5257603"/>
            <a:ext cx="6995795" cy="2085975"/>
          </a:xfrm>
          <a:prstGeom prst="rect">
            <a:avLst/>
          </a:prstGeom>
        </p:spPr>
        <p:txBody>
          <a:bodyPr vert="horz" wrap="square" lIns="0" tIns="12700" rIns="0" bIns="0" rtlCol="0" anchor="t">
            <a:spAutoFit/>
          </a:bodyPr>
          <a:lstStyle/>
          <a:p>
            <a:pPr>
              <a:lnSpc>
                <a:spcPct val="100000"/>
              </a:lnSpc>
              <a:spcBef>
                <a:spcPts val="50"/>
              </a:spcBef>
            </a:pPr>
            <a:r>
              <a:rPr lang="en-GB" sz="3500" b="1" spc="110">
                <a:solidFill>
                  <a:srgbClr val="1736B1"/>
                </a:solidFill>
                <a:latin typeface="Times New Roman"/>
                <a:cs typeface="Trebuchet MS" panose="020B0603020202020204"/>
              </a:rPr>
              <a:t>Solution</a:t>
            </a:r>
            <a:r>
              <a:rPr lang="en-GB" sz="3500" b="1" spc="-100">
                <a:solidFill>
                  <a:srgbClr val="1736B1"/>
                </a:solidFill>
                <a:latin typeface="Times New Roman"/>
                <a:cs typeface="Trebuchet MS" panose="020B0603020202020204"/>
              </a:rPr>
              <a:t> </a:t>
            </a:r>
            <a:r>
              <a:rPr lang="en-GB" sz="3500" b="1" spc="-210">
                <a:solidFill>
                  <a:srgbClr val="1736B1"/>
                </a:solidFill>
                <a:latin typeface="Times New Roman"/>
                <a:cs typeface="Trebuchet MS" panose="020B0603020202020204"/>
              </a:rPr>
              <a:t>3</a:t>
            </a:r>
            <a:endParaRPr lang="en-GB" sz="3500">
              <a:latin typeface="Times New Roman"/>
              <a:cs typeface="Trebuchet MS" panose="020B0603020202020204"/>
            </a:endParaRPr>
          </a:p>
          <a:p>
            <a:pPr marL="12700" marR="67945" algn="just">
              <a:lnSpc>
                <a:spcPct val="115000"/>
              </a:lnSpc>
              <a:spcBef>
                <a:spcPts val="2040"/>
              </a:spcBef>
            </a:pPr>
            <a:r>
              <a:rPr sz="2400" dirty="0">
                <a:latin typeface="Times New Roman"/>
                <a:cs typeface="Times New Roman"/>
              </a:rPr>
              <a:t>Design and implementing an IoT-based locking system that prevents unauthorized access to the property using Computer Vision and Neural Networks framework.</a:t>
            </a:r>
          </a:p>
        </p:txBody>
      </p:sp>
      <p:sp>
        <p:nvSpPr>
          <p:cNvPr id="5" name="object 5"/>
          <p:cNvSpPr txBox="1"/>
          <p:nvPr/>
        </p:nvSpPr>
        <p:spPr>
          <a:xfrm>
            <a:off x="1676553" y="3971487"/>
            <a:ext cx="4272915" cy="936154"/>
          </a:xfrm>
          <a:prstGeom prst="rect">
            <a:avLst/>
          </a:prstGeom>
        </p:spPr>
        <p:txBody>
          <a:bodyPr vert="horz" wrap="square" lIns="0" tIns="12700" rIns="0" bIns="0" rtlCol="0" anchor="t">
            <a:spAutoFit/>
          </a:bodyPr>
          <a:lstStyle/>
          <a:p>
            <a:pPr marL="12700" algn="ctr">
              <a:lnSpc>
                <a:spcPct val="100000"/>
              </a:lnSpc>
              <a:spcBef>
                <a:spcPts val="100"/>
              </a:spcBef>
            </a:pPr>
            <a:r>
              <a:rPr lang="en-GB" sz="6000" b="1" spc="465">
                <a:solidFill>
                  <a:srgbClr val="1736B1"/>
                </a:solidFill>
                <a:latin typeface="Times New Roman"/>
                <a:cs typeface="Trebuchet MS" panose="020B0603020202020204"/>
              </a:rPr>
              <a:t>S</a:t>
            </a:r>
            <a:r>
              <a:rPr lang="en-GB" sz="6000" b="1" spc="155">
                <a:solidFill>
                  <a:srgbClr val="1736B1"/>
                </a:solidFill>
                <a:latin typeface="Times New Roman"/>
                <a:cs typeface="Trebuchet MS" panose="020B0603020202020204"/>
              </a:rPr>
              <a:t>o</a:t>
            </a:r>
            <a:r>
              <a:rPr lang="en-GB" sz="6000" b="1" spc="5">
                <a:solidFill>
                  <a:srgbClr val="1736B1"/>
                </a:solidFill>
                <a:latin typeface="Times New Roman"/>
                <a:cs typeface="Trebuchet MS" panose="020B0603020202020204"/>
              </a:rPr>
              <a:t>l</a:t>
            </a:r>
            <a:r>
              <a:rPr lang="en-GB" sz="6000" b="1" spc="-150">
                <a:solidFill>
                  <a:srgbClr val="1736B1"/>
                </a:solidFill>
                <a:latin typeface="Times New Roman"/>
                <a:cs typeface="Trebuchet MS" panose="020B0603020202020204"/>
              </a:rPr>
              <a:t>u</a:t>
            </a:r>
            <a:r>
              <a:rPr lang="en-GB" sz="6000" b="1" spc="-145">
                <a:solidFill>
                  <a:srgbClr val="1736B1"/>
                </a:solidFill>
                <a:latin typeface="Times New Roman"/>
                <a:cs typeface="Trebuchet MS" panose="020B0603020202020204"/>
              </a:rPr>
              <a:t>ti</a:t>
            </a:r>
            <a:r>
              <a:rPr lang="en-GB" sz="6000" b="1" spc="155">
                <a:solidFill>
                  <a:srgbClr val="1736B1"/>
                </a:solidFill>
                <a:latin typeface="Times New Roman"/>
                <a:cs typeface="Trebuchet MS" panose="020B0603020202020204"/>
              </a:rPr>
              <a:t>o</a:t>
            </a:r>
            <a:r>
              <a:rPr lang="en-GB" sz="6000" b="1" spc="-100">
                <a:solidFill>
                  <a:srgbClr val="1736B1"/>
                </a:solidFill>
                <a:latin typeface="Times New Roman"/>
                <a:cs typeface="Trebuchet MS" panose="020B0603020202020204"/>
              </a:rPr>
              <a:t>n</a:t>
            </a:r>
            <a:endParaRPr lang="en-GB" sz="6000" spc="130">
              <a:latin typeface="Times New Roman"/>
              <a:cs typeface="Times New Roman" panose="02020603050405020304" charset="0"/>
            </a:endParaRPr>
          </a:p>
        </p:txBody>
      </p:sp>
      <p:sp>
        <p:nvSpPr>
          <p:cNvPr id="13" name="Text Box 12"/>
          <p:cNvSpPr txBox="1"/>
          <p:nvPr/>
        </p:nvSpPr>
        <p:spPr>
          <a:xfrm>
            <a:off x="578485" y="5322570"/>
            <a:ext cx="6979285" cy="546432"/>
          </a:xfrm>
          <a:prstGeom prst="rect">
            <a:avLst/>
          </a:prstGeom>
          <a:noFill/>
        </p:spPr>
        <p:txBody>
          <a:bodyPr wrap="square" lIns="91440" tIns="45720" rIns="91440" bIns="45720" rtlCol="0" anchor="t">
            <a:spAutoFit/>
          </a:bodyPr>
          <a:lstStyle/>
          <a:p>
            <a:pPr marL="12700" marR="5080" algn="just">
              <a:lnSpc>
                <a:spcPct val="115000"/>
              </a:lnSpc>
              <a:spcBef>
                <a:spcPts val="1965"/>
              </a:spcBef>
            </a:pPr>
            <a:r>
              <a:rPr lang="en-US" altLang="en-IN" sz="2800" spc="105">
                <a:latin typeface="Times New Roman"/>
                <a:cs typeface="Trebuchet MS" panose="020B0603020202020204"/>
                <a:sym typeface="+mn-ea"/>
              </a:rPr>
              <a:t>    </a:t>
            </a:r>
            <a:r>
              <a:rPr lang="en-US" altLang="en-IN" sz="2800" spc="105" dirty="0">
                <a:latin typeface="Times New Roman"/>
                <a:cs typeface="Trebuchet MS" panose="020B0603020202020204"/>
                <a:sym typeface="+mn-ea"/>
              </a:rPr>
              <a:t>O</a:t>
            </a:r>
            <a:r>
              <a:rPr lang="en-IN" sz="2800" spc="105" dirty="0">
                <a:latin typeface="Times New Roman"/>
                <a:cs typeface="Trebuchet MS" panose="020B0603020202020204"/>
                <a:sym typeface="+mn-ea"/>
              </a:rPr>
              <a:t>ne stop Intrusion Detection System </a:t>
            </a:r>
            <a:endParaRPr lang="en-IN" sz="2800" spc="105" dirty="0">
              <a:latin typeface="Times New Roman"/>
              <a:cs typeface="Trebuchet MS" panose="020B0603020202020204"/>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6" name="object 4">
            <a:extLst>
              <a:ext uri="{FF2B5EF4-FFF2-40B4-BE49-F238E27FC236}">
                <a16:creationId xmlns:a16="http://schemas.microsoft.com/office/drawing/2014/main" id="{E8B5E66E-17B7-DBC0-BE27-C65B5CA9EBB5}"/>
              </a:ext>
            </a:extLst>
          </p:cNvPr>
          <p:cNvSpPr txBox="1"/>
          <p:nvPr/>
        </p:nvSpPr>
        <p:spPr>
          <a:xfrm>
            <a:off x="9523926" y="7634523"/>
            <a:ext cx="6995795" cy="2048061"/>
          </a:xfrm>
          <a:prstGeom prst="rect">
            <a:avLst/>
          </a:prstGeom>
        </p:spPr>
        <p:txBody>
          <a:bodyPr vert="horz" wrap="square" lIns="0" tIns="12700" rIns="0" bIns="0" rtlCol="0" anchor="t">
            <a:spAutoFit/>
          </a:bodyPr>
          <a:lstStyle/>
          <a:p>
            <a:pPr>
              <a:spcBef>
                <a:spcPts val="50"/>
              </a:spcBef>
            </a:pPr>
            <a:r>
              <a:rPr lang="en-GB" sz="3500" b="1" spc="110">
                <a:solidFill>
                  <a:srgbClr val="1736B1"/>
                </a:solidFill>
                <a:latin typeface="Times New Roman"/>
                <a:cs typeface="Trebuchet MS" panose="020B0603020202020204"/>
              </a:rPr>
              <a:t>Solution</a:t>
            </a:r>
            <a:r>
              <a:rPr lang="en-GB" sz="3500" b="1" spc="-100">
                <a:solidFill>
                  <a:srgbClr val="1736B1"/>
                </a:solidFill>
                <a:latin typeface="Times New Roman"/>
                <a:cs typeface="Trebuchet MS" panose="020B0603020202020204"/>
              </a:rPr>
              <a:t> 4</a:t>
            </a:r>
            <a:endParaRPr lang="en-GB" sz="3500" b="1" spc="-210">
              <a:solidFill>
                <a:srgbClr val="1736B1"/>
              </a:solidFill>
              <a:latin typeface="Times New Roman"/>
              <a:cs typeface="Trebuchet MS" panose="020B0603020202020204"/>
            </a:endParaRPr>
          </a:p>
          <a:p>
            <a:pPr marL="12700" marR="67945" algn="just">
              <a:lnSpc>
                <a:spcPct val="115000"/>
              </a:lnSpc>
              <a:spcBef>
                <a:spcPts val="2040"/>
              </a:spcBef>
            </a:pPr>
            <a:r>
              <a:rPr lang="en-US" sz="2400" dirty="0">
                <a:latin typeface="Times New Roman"/>
                <a:cs typeface="Times New Roman"/>
              </a:rPr>
              <a:t>Making </a:t>
            </a:r>
            <a:r>
              <a:rPr sz="2400" dirty="0">
                <a:latin typeface="Times New Roman"/>
                <a:cs typeface="Times New Roman"/>
              </a:rPr>
              <a:t>the </a:t>
            </a:r>
            <a:r>
              <a:rPr lang="en-US" sz="2400" dirty="0">
                <a:latin typeface="Times New Roman"/>
                <a:cs typeface="Times New Roman"/>
              </a:rPr>
              <a:t>solution available to a common man by using low cost , efficient hardware that provides the same set of functionalities that of a large scale IDS.</a:t>
            </a:r>
            <a:endParaRPr sz="2400" dirty="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1" name="object 2"/>
          <p:cNvSpPr txBox="1">
            <a:spLocks noGrp="1"/>
          </p:cNvSpPr>
          <p:nvPr>
            <p:ph type="title"/>
          </p:nvPr>
        </p:nvSpPr>
        <p:spPr>
          <a:xfrm>
            <a:off x="1142712" y="5715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a:cs typeface="Trebuchet MS" panose="020B0603020202020204"/>
              </a:rPr>
              <a:t>TECH STACK</a:t>
            </a: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a:ea typeface="Arial" panose="020B0604020202020204"/>
                <a:cs typeface="Arial" panose="020B0604020202020204"/>
                <a:sym typeface="Arial" panose="020B0604020202020204"/>
              </a:rPr>
              <a:t>Backend</a:t>
            </a:r>
            <a:endParaRPr lang="en-IN" sz="1400" b="0" i="0" u="none" strike="noStrike" cap="none" dirty="0">
              <a:latin typeface="Times New Roman"/>
              <a:ea typeface="Arial" panose="020B0604020202020204"/>
              <a:cs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a:ea typeface="Arial" panose="020B0604020202020204"/>
                <a:cs typeface="Arial" panose="020B0604020202020204"/>
                <a:sym typeface="Arial" panose="020B0604020202020204"/>
              </a:rPr>
              <a:t>IOT</a:t>
            </a:r>
            <a:endParaRPr lang="en-IN" altLang="en-GB" sz="1400" b="0" i="0" u="none" strike="noStrike" cap="none" dirty="0">
              <a:solidFill>
                <a:srgbClr val="000000"/>
              </a:solidFill>
              <a:latin typeface="Times New Roman"/>
              <a:ea typeface="Arial" panose="020B0604020202020204"/>
              <a:cs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dirty="0">
                <a:latin typeface="Times New Roman"/>
                <a:ea typeface="Arial" panose="020B0604020202020204"/>
                <a:cs typeface="Times New Roman"/>
                <a:sym typeface="Arial" panose="020B0604020202020204"/>
              </a:rPr>
              <a:t>Frontend / Interface</a:t>
            </a:r>
            <a:endParaRPr lang="en-IN" sz="1600" b="0" i="0" u="none" strike="noStrike" cap="none" dirty="0">
              <a:latin typeface="Times New Roman"/>
              <a:ea typeface="Arial" panose="020B0604020202020204"/>
              <a:cs typeface="Times New Roman"/>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a:ea typeface="Arial" panose="020B0604020202020204"/>
                <a:cs typeface="Arial" panose="020B0604020202020204"/>
                <a:sym typeface="Arial" panose="020B0604020202020204"/>
              </a:rPr>
              <a:t>Cloud</a:t>
            </a:r>
            <a:endParaRPr lang="en-IN" sz="1400" b="0" i="0" u="none" strike="noStrike" cap="none" dirty="0">
              <a:latin typeface="Times New Roman"/>
              <a:ea typeface="Arial" panose="020B0604020202020204"/>
              <a:cs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a:ea typeface="Arial" panose="020B0604020202020204"/>
                <a:cs typeface="Arial" panose="020B0604020202020204"/>
                <a:sym typeface="Arial" panose="020B0604020202020204"/>
              </a:rPr>
              <a:t>Hosting</a:t>
            </a:r>
            <a:endParaRPr lang="en-IN" altLang="en-GB" sz="1400" b="0" i="0" u="none" strike="noStrike" cap="none" dirty="0">
              <a:solidFill>
                <a:srgbClr val="000000"/>
              </a:solidFill>
              <a:latin typeface="Times New Roman"/>
              <a:ea typeface="Arial" panose="020B0604020202020204"/>
              <a:cs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a:ea typeface="Arial" panose="020B0604020202020204"/>
                <a:cs typeface="Times New Roman"/>
                <a:sym typeface="Arial" panose="020B0604020202020204"/>
              </a:rPr>
              <a:t>Ai / ML / CV</a:t>
            </a:r>
            <a:endParaRPr lang="en-IN" altLang="en-GB" b="0" i="0" u="none" strike="noStrike" cap="none" dirty="0">
              <a:solidFill>
                <a:srgbClr val="000000"/>
              </a:solidFill>
              <a:latin typeface="Times New Roman"/>
              <a:ea typeface="Arial" panose="020B0604020202020204"/>
              <a:cs typeface="Times New Roman"/>
            </a:endParaRPr>
          </a:p>
        </p:txBody>
      </p:sp>
      <p:pic>
        <p:nvPicPr>
          <p:cNvPr id="182" name="Google Shape;324;p3" descr="download"/>
          <p:cNvPicPr preferRelativeResize="0"/>
          <p:nvPr/>
        </p:nvPicPr>
        <p:blipFill rotWithShape="1">
          <a:blip r:embed="rId2"/>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3"/>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4"/>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5"/>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6"/>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7"/>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8"/>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9"/>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10"/>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1"/>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2"/>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04" name="Picture 203" descr="download (4)"/>
          <p:cNvPicPr>
            <a:picLocks noChangeAspect="1"/>
          </p:cNvPicPr>
          <p:nvPr/>
        </p:nvPicPr>
        <p:blipFill>
          <a:blip r:embed="rId13"/>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11" name="Picture 210" descr="download (5)"/>
          <p:cNvPicPr>
            <a:picLocks noChangeAspect="1"/>
          </p:cNvPicPr>
          <p:nvPr/>
        </p:nvPicPr>
        <p:blipFill>
          <a:blip r:embed="rId14"/>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16" name="Picture 215" descr="download (7)"/>
          <p:cNvPicPr>
            <a:picLocks noChangeAspect="1"/>
          </p:cNvPicPr>
          <p:nvPr/>
        </p:nvPicPr>
        <p:blipFill>
          <a:blip r:embed="rId15"/>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a:ea typeface="Arial" panose="020B0604020202020204"/>
                <a:cs typeface="Arial" panose="020B0604020202020204"/>
                <a:sym typeface="Arial" panose="020B0604020202020204"/>
              </a:rPr>
              <a:t>Operating System</a:t>
            </a:r>
            <a:endParaRPr lang="en-IN" altLang="en-GB" sz="1400" b="0" i="0" u="none" strike="noStrike" cap="none" dirty="0">
              <a:solidFill>
                <a:srgbClr val="000000"/>
              </a:solidFill>
              <a:latin typeface="Times New Roman"/>
              <a:ea typeface="Arial" panose="020B0604020202020204"/>
              <a:cs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33" name="Picture 232" descr="download (4)"/>
          <p:cNvPicPr>
            <a:picLocks noChangeAspect="1"/>
          </p:cNvPicPr>
          <p:nvPr/>
        </p:nvPicPr>
        <p:blipFill>
          <a:blip r:embed="rId16"/>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a:ea typeface="Arial" panose="020B0604020202020204"/>
                <a:cs typeface="Times New Roman"/>
                <a:sym typeface="Arial" panose="020B0604020202020204"/>
              </a:rPr>
              <a:t>Framework</a:t>
            </a:r>
            <a:endParaRPr lang="en-IN" altLang="en-GB" b="0" i="0" u="none" strike="noStrike" cap="none" dirty="0">
              <a:solidFill>
                <a:srgbClr val="000000"/>
              </a:solidFill>
              <a:latin typeface="Times New Roman"/>
              <a:ea typeface="Arial" panose="020B0604020202020204"/>
              <a:cs typeface="Times New Roman"/>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39" name="Picture 238" descr="download (8)"/>
          <p:cNvPicPr>
            <a:picLocks noChangeAspect="1"/>
          </p:cNvPicPr>
          <p:nvPr/>
        </p:nvPicPr>
        <p:blipFill>
          <a:blip r:embed="rId17"/>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pic>
        <p:nvPicPr>
          <p:cNvPr id="243" name="Content Placeholder 242" descr="download (2)"/>
          <p:cNvPicPr>
            <a:picLocks noGrp="1" noChangeAspect="1"/>
          </p:cNvPicPr>
          <p:nvPr>
            <p:ph sz="half" idx="3"/>
          </p:nvPr>
        </p:nvPicPr>
        <p:blipFill>
          <a:blip r:embed="rId18"/>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2"/>
          <a:stretch>
            <a:fillRect/>
          </a:stretch>
        </p:blipFill>
        <p:spPr>
          <a:xfrm>
            <a:off x="4419600" y="3456305"/>
            <a:ext cx="871220" cy="9569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447454" y="215416"/>
            <a:ext cx="1196547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a:cs typeface="Trebuchet MS" panose="020B0603020202020204"/>
              </a:rPr>
              <a:t>FRAMEWORK</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sz="2000" dirty="0">
                <a:latin typeface="Times New Roman"/>
                <a:cs typeface="Trebuchet MS" panose="020B0603020202020204"/>
              </a:rPr>
              <a:t>Arduino</a:t>
            </a:r>
          </a:p>
        </p:txBody>
      </p:sp>
      <p:sp>
        <p:nvSpPr>
          <p:cNvPr id="25" name="object 3"/>
          <p:cNvSpPr txBox="1"/>
          <p:nvPr/>
        </p:nvSpPr>
        <p:spPr>
          <a:xfrm>
            <a:off x="2209165" y="7842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Appliances</a:t>
            </a: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a:cs typeface="Trebuchet MS" panose="020B0603020202020204"/>
              </a:rPr>
              <a:t>Home Gateway</a:t>
            </a: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a:cs typeface="Trebuchet MS" panose="020B0603020202020204"/>
              </a:rPr>
              <a:t>WWW</a:t>
            </a: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Appliances</a:t>
            </a: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34" name="object 3"/>
          <p:cNvSpPr txBox="1"/>
          <p:nvPr/>
        </p:nvSpPr>
        <p:spPr>
          <a:xfrm>
            <a:off x="12496800" y="3109595"/>
            <a:ext cx="1282700" cy="566822"/>
          </a:xfrm>
          <a:prstGeom prst="rect">
            <a:avLst/>
          </a:prstGeom>
        </p:spPr>
        <p:txBody>
          <a:bodyPr vert="horz" wrap="square" lIns="0" tIns="12700" rIns="0" bIns="0" rtlCol="0" anchor="t">
            <a:spAutoFit/>
          </a:bodyPr>
          <a:lstStyle/>
          <a:p>
            <a:pPr marL="12700" algn="ctr">
              <a:lnSpc>
                <a:spcPct val="100000"/>
              </a:lnSpc>
              <a:spcBef>
                <a:spcPts val="100"/>
              </a:spcBef>
            </a:pPr>
            <a:r>
              <a:rPr lang="en-IN" b="1" dirty="0">
                <a:latin typeface="Times New Roman"/>
                <a:cs typeface="Trebuchet MS" panose="020B0603020202020204"/>
              </a:rPr>
              <a:t>Detection Sensors</a:t>
            </a: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36" name="object 3"/>
          <p:cNvSpPr txBox="1"/>
          <p:nvPr/>
        </p:nvSpPr>
        <p:spPr>
          <a:xfrm>
            <a:off x="5826919" y="4549141"/>
            <a:ext cx="843438" cy="320601"/>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Wi-Fi</a:t>
            </a: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dirty="0">
                <a:latin typeface="Times New Roman"/>
                <a:cs typeface="Trebuchet MS" panose="020B0603020202020204"/>
              </a:rPr>
              <a:t>PIR</a:t>
            </a:r>
            <a:r>
              <a:rPr lang="en-IN" dirty="0">
                <a:latin typeface="Times New Roman"/>
                <a:cs typeface="Trebuchet MS" panose="020B0603020202020204"/>
              </a:rPr>
              <a:t> Sensors</a:t>
            </a: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a:cs typeface="Trebuchet MS" panose="020B0603020202020204"/>
              </a:rPr>
              <a:t>Laser sensors</a:t>
            </a: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Ultrasonics</a:t>
            </a: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93" name="object 3"/>
          <p:cNvSpPr txBox="1"/>
          <p:nvPr/>
        </p:nvSpPr>
        <p:spPr>
          <a:xfrm>
            <a:off x="10265807" y="2883059"/>
            <a:ext cx="1282700"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400" b="1" dirty="0">
                <a:latin typeface="Times New Roman"/>
                <a:cs typeface="Trebuchet MS" panose="020B0603020202020204"/>
              </a:rPr>
              <a:t>M</a:t>
            </a:r>
            <a:r>
              <a:rPr lang="en-IN" sz="1600" b="1" dirty="0">
                <a:latin typeface="Times New Roman"/>
                <a:cs typeface="Trebuchet MS" panose="020B0603020202020204"/>
              </a:rPr>
              <a:t>otion Senso</a:t>
            </a:r>
            <a:r>
              <a:rPr lang="en-IN" sz="1400" b="1" dirty="0">
                <a:latin typeface="Times New Roman"/>
                <a:cs typeface="Trebuchet MS" panose="020B0603020202020204"/>
              </a:rPr>
              <a:t>rs</a:t>
            </a:r>
          </a:p>
        </p:txBody>
      </p:sp>
      <p:sp>
        <p:nvSpPr>
          <p:cNvPr id="1194" name="object 3"/>
          <p:cNvSpPr txBox="1"/>
          <p:nvPr/>
        </p:nvSpPr>
        <p:spPr>
          <a:xfrm>
            <a:off x="7543800" y="5309235"/>
            <a:ext cx="3589020" cy="628015"/>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Network and home automation Control platform</a:t>
            </a: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a:cs typeface="Trebuchet MS" panose="020B0603020202020204"/>
              </a:rPr>
              <a:t>Admin control</a:t>
            </a:r>
            <a:r>
              <a:rPr lang="en-US" altLang="en-IN" sz="1400" dirty="0">
                <a:latin typeface="Times New Roman"/>
                <a:cs typeface="Trebuchet MS" panose="020B0603020202020204"/>
              </a:rPr>
              <a:t> application</a:t>
            </a: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a:cs typeface="Trebuchet MS" panose="020B0603020202020204"/>
              </a:rPr>
              <a:t>Home Security system</a:t>
            </a: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VPN</a:t>
            </a: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a:cs typeface="Trebuchet MS" panose="020B0603020202020204"/>
              </a:rPr>
              <a:t>Network Sniffer</a:t>
            </a: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05" name="object 3"/>
          <p:cNvSpPr txBox="1"/>
          <p:nvPr/>
        </p:nvSpPr>
        <p:spPr>
          <a:xfrm>
            <a:off x="4662249" y="1745536"/>
            <a:ext cx="1336278"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a:cs typeface="Trebuchet MS" panose="020B0603020202020204"/>
              </a:rPr>
              <a:t>IP surveillance camera</a:t>
            </a: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dirty="0">
                <a:latin typeface="Times New Roman"/>
                <a:cs typeface="Trebuchet MS" panose="020B0603020202020204"/>
              </a:rPr>
              <a:t>Honeypot Systems</a:t>
            </a: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a:cs typeface="Trebuchet MS" panose="020B0603020202020204"/>
              </a:rPr>
              <a:t>Door Lock</a:t>
            </a: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nchor="t">
            <a:spAutoFit/>
          </a:bodyPr>
          <a:lstStyle/>
          <a:p>
            <a:pPr marL="12700" algn="ctr">
              <a:spcBef>
                <a:spcPts val="100"/>
              </a:spcBef>
            </a:pPr>
            <a:r>
              <a:rPr lang="en-US" altLang="en-IN" sz="2000" dirty="0">
                <a:latin typeface="Times New Roman"/>
                <a:cs typeface="Trebuchet MS" panose="020B0603020202020204"/>
              </a:rPr>
              <a:t>Media Server </a:t>
            </a: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a:cs typeface="Trebuchet MS" panose="020B0603020202020204"/>
              </a:rPr>
              <a:t>TV</a:t>
            </a: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a:cs typeface="Trebuchet MS" panose="020B0603020202020204"/>
              </a:rPr>
              <a:t>Storage</a:t>
            </a: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5400000" flipH="1" flipV="1">
            <a:off x="4318637" y="2333906"/>
            <a:ext cx="1094854" cy="928648"/>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450416"/>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a:ea typeface="Arial" panose="020B0604020202020204"/>
              <a:cs typeface="Arial" panose="020B0604020202020204"/>
            </a:endParaRPr>
          </a:p>
        </p:txBody>
      </p:sp>
      <p:sp>
        <p:nvSpPr>
          <p:cNvPr id="1252" name="object 3"/>
          <p:cNvSpPr txBox="1"/>
          <p:nvPr/>
        </p:nvSpPr>
        <p:spPr>
          <a:xfrm>
            <a:off x="8462645" y="4017645"/>
            <a:ext cx="1848326"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a:cs typeface="Trebuchet MS" panose="020B0603020202020204"/>
              </a:rPr>
              <a:t>Smart Notification System</a:t>
            </a: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000990" y="342900"/>
            <a:ext cx="597771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a:cs typeface="Trebuchet MS" panose="020B0603020202020204"/>
              </a:rPr>
              <a:t>WORKFLOW</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10" name="object 3"/>
          <p:cNvSpPr txBox="1"/>
          <p:nvPr/>
        </p:nvSpPr>
        <p:spPr>
          <a:xfrm>
            <a:off x="2286000" y="2225675"/>
            <a:ext cx="2149475"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a:cs typeface="Trebuchet MS" panose="020B0603020202020204"/>
              </a:rPr>
              <a:t>User turns on the IDS</a:t>
            </a: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12" name="object 3"/>
          <p:cNvSpPr txBox="1"/>
          <p:nvPr/>
        </p:nvSpPr>
        <p:spPr>
          <a:xfrm>
            <a:off x="1981200" y="3390265"/>
            <a:ext cx="2826385" cy="1243330"/>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Honeypots , Notification systems , Detection sensors , Network Sniffers , and the web app portals are configured and turned on.</a:t>
            </a: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14" name="object 3"/>
          <p:cNvSpPr txBox="1"/>
          <p:nvPr/>
        </p:nvSpPr>
        <p:spPr>
          <a:xfrm>
            <a:off x="6248400" y="3792855"/>
            <a:ext cx="996950" cy="517525"/>
          </a:xfrm>
          <a:prstGeom prst="rect">
            <a:avLst/>
          </a:prstGeom>
        </p:spPr>
        <p:txBody>
          <a:bodyPr vert="horz" wrap="square" lIns="0" tIns="12700" rIns="0" bIns="0" rtlCol="0" anchor="t">
            <a:spAutoFit/>
          </a:bodyPr>
          <a:lstStyle/>
          <a:p>
            <a:pPr marL="12700" algn="just">
              <a:spcBef>
                <a:spcPts val="100"/>
              </a:spcBef>
            </a:pPr>
            <a:r>
              <a:rPr lang="en-IN" sz="1600" b="1" dirty="0">
                <a:latin typeface="Times New Roman"/>
                <a:cs typeface="Trebuchet MS" panose="020B0603020202020204"/>
              </a:rPr>
              <a:t>Intrusion </a:t>
            </a:r>
          </a:p>
          <a:p>
            <a:pPr marL="12700" algn="just">
              <a:lnSpc>
                <a:spcPct val="100000"/>
              </a:lnSpc>
              <a:spcBef>
                <a:spcPts val="100"/>
              </a:spcBef>
            </a:pPr>
            <a:r>
              <a:rPr lang="en-IN" sz="1600" b="1" dirty="0">
                <a:latin typeface="Times New Roman"/>
                <a:cs typeface="Trebuchet MS" panose="020B0603020202020204"/>
              </a:rPr>
              <a:t>Detected</a:t>
            </a: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18" name="object 3"/>
          <p:cNvSpPr txBox="1"/>
          <p:nvPr/>
        </p:nvSpPr>
        <p:spPr>
          <a:xfrm>
            <a:off x="6227445" y="5798820"/>
            <a:ext cx="996950"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Tables and databases</a:t>
            </a:r>
          </a:p>
          <a:p>
            <a:pPr marL="12700" algn="ctr">
              <a:lnSpc>
                <a:spcPct val="100000"/>
              </a:lnSpc>
              <a:spcBef>
                <a:spcPts val="100"/>
              </a:spcBef>
            </a:pPr>
            <a:r>
              <a:rPr lang="en-IN" sz="1600" b="1" dirty="0">
                <a:latin typeface="Times New Roman"/>
                <a:cs typeface="Trebuchet MS" panose="020B0603020202020204"/>
              </a:rPr>
              <a:t>Updated</a:t>
            </a: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20" name="object 3"/>
          <p:cNvSpPr txBox="1"/>
          <p:nvPr/>
        </p:nvSpPr>
        <p:spPr>
          <a:xfrm>
            <a:off x="5290185" y="7721600"/>
            <a:ext cx="2826385"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Smart Notification</a:t>
            </a:r>
          </a:p>
          <a:p>
            <a:pPr marL="12700" algn="ctr">
              <a:lnSpc>
                <a:spcPct val="100000"/>
              </a:lnSpc>
              <a:spcBef>
                <a:spcPts val="100"/>
              </a:spcBef>
            </a:pPr>
            <a:r>
              <a:rPr lang="en-IN" sz="1600" b="1" dirty="0">
                <a:latin typeface="Times New Roman"/>
                <a:cs typeface="Trebuchet MS" panose="020B0603020202020204"/>
              </a:rPr>
              <a:t>System sends alerts</a:t>
            </a:r>
            <a:r>
              <a:rPr lang="en-US" altLang="en-IN" sz="1600" b="1" dirty="0">
                <a:latin typeface="Times New Roman"/>
                <a:cs typeface="Trebuchet MS" panose="020B0603020202020204"/>
              </a:rPr>
              <a:t> </a:t>
            </a:r>
            <a:r>
              <a:rPr lang="en-IN" sz="1600" b="1" dirty="0">
                <a:latin typeface="Times New Roman"/>
                <a:cs typeface="Trebuchet MS" panose="020B0603020202020204"/>
              </a:rPr>
              <a:t>and advisory messages to the admin</a:t>
            </a: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22" name="object 3"/>
          <p:cNvSpPr txBox="1"/>
          <p:nvPr/>
        </p:nvSpPr>
        <p:spPr>
          <a:xfrm>
            <a:off x="9907905" y="6162675"/>
            <a:ext cx="101536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Admin takes necessary actions</a:t>
            </a: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24" name="object 3"/>
          <p:cNvSpPr txBox="1"/>
          <p:nvPr/>
        </p:nvSpPr>
        <p:spPr>
          <a:xfrm>
            <a:off x="13240385" y="5738495"/>
            <a:ext cx="1779905" cy="671979"/>
          </a:xfrm>
          <a:prstGeom prst="rect">
            <a:avLst/>
          </a:prstGeom>
        </p:spPr>
        <p:txBody>
          <a:bodyPr vert="horz" wrap="square" lIns="0" tIns="12700" rIns="0" bIns="0" rtlCol="0" anchor="t">
            <a:spAutoFit/>
          </a:bodyPr>
          <a:lstStyle/>
          <a:p>
            <a:pPr marL="12700" algn="ctr">
              <a:spcBef>
                <a:spcPts val="100"/>
              </a:spcBef>
            </a:pPr>
            <a:r>
              <a:rPr lang="en-IN" sz="1400" b="1" dirty="0">
                <a:latin typeface="Times New Roman"/>
                <a:cs typeface="Trebuchet MS" panose="020B0603020202020204"/>
              </a:rPr>
              <a:t>Admin blocks </a:t>
            </a:r>
          </a:p>
          <a:p>
            <a:pPr marL="12700" algn="ctr">
              <a:lnSpc>
                <a:spcPct val="100000"/>
              </a:lnSpc>
              <a:spcBef>
                <a:spcPts val="100"/>
              </a:spcBef>
            </a:pPr>
            <a:r>
              <a:rPr lang="en-IN" sz="1400" b="1" dirty="0">
                <a:latin typeface="Times New Roman"/>
                <a:cs typeface="Trebuchet MS" panose="020B0603020202020204"/>
              </a:rPr>
              <a:t>the intruder / Enables security protocols</a:t>
            </a: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26" name="object 3"/>
          <p:cNvSpPr txBox="1"/>
          <p:nvPr/>
        </p:nvSpPr>
        <p:spPr>
          <a:xfrm>
            <a:off x="11125200" y="7886700"/>
            <a:ext cx="2826385" cy="776605"/>
          </a:xfrm>
          <a:prstGeom prst="rect">
            <a:avLst/>
          </a:prstGeom>
        </p:spPr>
        <p:txBody>
          <a:bodyPr vert="horz" wrap="square" lIns="0" tIns="12700" rIns="0" bIns="0" rtlCol="0" anchor="t">
            <a:spAutoFit/>
          </a:bodyPr>
          <a:lstStyle/>
          <a:p>
            <a:pPr marL="12700" algn="ctr">
              <a:spcBef>
                <a:spcPts val="100"/>
              </a:spcBef>
            </a:pPr>
            <a:r>
              <a:rPr lang="en-IN" sz="1600" b="1" dirty="0">
                <a:latin typeface="Times New Roman"/>
                <a:cs typeface="Trebuchet MS" panose="020B0603020202020204"/>
              </a:rPr>
              <a:t>All Systems lockdown</a:t>
            </a:r>
            <a:r>
              <a:rPr lang="en-US" altLang="en-IN" sz="1600" b="1" dirty="0">
                <a:latin typeface="Times New Roman"/>
                <a:cs typeface="Trebuchet MS" panose="020B0603020202020204"/>
              </a:rPr>
              <a:t>,</a:t>
            </a:r>
            <a:r>
              <a:rPr lang="en-IN" sz="1600" b="1" dirty="0">
                <a:latin typeface="Times New Roman"/>
                <a:cs typeface="Trebuchet MS" panose="020B0603020202020204"/>
              </a:rPr>
              <a:t> </a:t>
            </a:r>
          </a:p>
          <a:p>
            <a:pPr marL="12700" algn="ctr">
              <a:spcBef>
                <a:spcPts val="100"/>
              </a:spcBef>
            </a:pPr>
            <a:r>
              <a:rPr lang="en-IN" sz="1600" b="1" dirty="0">
                <a:latin typeface="Times New Roman"/>
                <a:cs typeface="Trebuchet MS" panose="020B0603020202020204"/>
              </a:rPr>
              <a:t>Intruder Blocked from </a:t>
            </a:r>
          </a:p>
          <a:p>
            <a:pPr marL="12700" algn="ctr">
              <a:lnSpc>
                <a:spcPct val="100000"/>
              </a:lnSpc>
              <a:spcBef>
                <a:spcPts val="100"/>
              </a:spcBef>
            </a:pPr>
            <a:r>
              <a:rPr lang="en-IN" sz="1600" b="1" dirty="0">
                <a:latin typeface="Times New Roman"/>
                <a:cs typeface="Trebuchet MS" panose="020B0603020202020204"/>
              </a:rPr>
              <a:t>entering the system</a:t>
            </a: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NO</a:t>
            </a:r>
          </a:p>
        </p:txBody>
      </p:sp>
      <p:sp>
        <p:nvSpPr>
          <p:cNvPr id="48" name="object 3"/>
          <p:cNvSpPr txBox="1"/>
          <p:nvPr/>
        </p:nvSpPr>
        <p:spPr>
          <a:xfrm>
            <a:off x="6781800" y="514350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YES</a:t>
            </a:r>
          </a:p>
        </p:txBody>
      </p:sp>
      <p:sp>
        <p:nvSpPr>
          <p:cNvPr id="49" name="object 3"/>
          <p:cNvSpPr txBox="1"/>
          <p:nvPr/>
        </p:nvSpPr>
        <p:spPr>
          <a:xfrm>
            <a:off x="11353800" y="480187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NO</a:t>
            </a:r>
          </a:p>
        </p:txBody>
      </p:sp>
      <p:sp>
        <p:nvSpPr>
          <p:cNvPr id="50" name="object 3"/>
          <p:cNvSpPr txBox="1"/>
          <p:nvPr/>
        </p:nvSpPr>
        <p:spPr>
          <a:xfrm>
            <a:off x="14079220" y="428434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NO</a:t>
            </a:r>
          </a:p>
        </p:txBody>
      </p:sp>
      <p:sp>
        <p:nvSpPr>
          <p:cNvPr id="51" name="object 3"/>
          <p:cNvSpPr txBox="1"/>
          <p:nvPr/>
        </p:nvSpPr>
        <p:spPr>
          <a:xfrm>
            <a:off x="11942445" y="672909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YES</a:t>
            </a:r>
          </a:p>
        </p:txBody>
      </p:sp>
      <p:sp>
        <p:nvSpPr>
          <p:cNvPr id="52" name="object 3"/>
          <p:cNvSpPr txBox="1"/>
          <p:nvPr/>
        </p:nvSpPr>
        <p:spPr>
          <a:xfrm>
            <a:off x="15316200" y="69011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YES</a:t>
            </a: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55" name="object 3"/>
          <p:cNvSpPr txBox="1"/>
          <p:nvPr/>
        </p:nvSpPr>
        <p:spPr>
          <a:xfrm>
            <a:off x="12501880" y="3025140"/>
            <a:ext cx="111887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a:cs typeface="Trebuchet MS" panose="020B0603020202020204"/>
              </a:rPr>
              <a:t>Keep True</a:t>
            </a:r>
          </a:p>
        </p:txBody>
      </p:sp>
      <p:cxnSp>
        <p:nvCxnSpPr>
          <p:cNvPr id="58" name="Elbow Connector 57"/>
          <p:cNvCxnSpPr>
            <a:stCxn id="21" idx="3"/>
            <a:endCxn id="24" idx="1"/>
          </p:cNvCxnSpPr>
          <p:nvPr/>
        </p:nvCxnSpPr>
        <p:spPr>
          <a:xfrm flipV="1">
            <a:off x="11339195" y="6074485"/>
            <a:ext cx="1901190" cy="6012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a:cs typeface="Times New Roman"/>
            </a:endParaRPr>
          </a:p>
        </p:txBody>
      </p:sp>
      <p:sp>
        <p:nvSpPr>
          <p:cNvPr id="61" name="object 3"/>
          <p:cNvSpPr txBox="1"/>
          <p:nvPr/>
        </p:nvSpPr>
        <p:spPr>
          <a:xfrm>
            <a:off x="2362200" y="7694295"/>
            <a:ext cx="117284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a:cs typeface="Trebuchet MS" panose="020B0603020202020204"/>
              </a:rPr>
              <a:t>Intruder information saved</a:t>
            </a:r>
            <a:r>
              <a:rPr lang="en-US" altLang="en-IN" sz="1600" b="1" dirty="0">
                <a:latin typeface="Times New Roman"/>
                <a:cs typeface="Trebuchet MS" panose="020B0603020202020204"/>
              </a:rPr>
              <a:t> via honeypots</a:t>
            </a: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39536" y="266700"/>
            <a:ext cx="11634181" cy="99585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6000" spc="195" dirty="0">
                <a:latin typeface="Times New Roman"/>
                <a:cs typeface="Trebuchet MS" panose="020B0603020202020204"/>
              </a:rPr>
              <a:t>PRODUCT</a:t>
            </a:r>
            <a:r>
              <a:rPr lang="en-US" altLang="en-IN" sz="6000" spc="195" dirty="0">
                <a:latin typeface="Times New Roman"/>
                <a:cs typeface="Trebuchet MS" panose="020B0603020202020204"/>
              </a:rPr>
              <a:t> MODULES</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3" name="Text Box 2"/>
          <p:cNvSpPr txBox="1"/>
          <p:nvPr/>
        </p:nvSpPr>
        <p:spPr>
          <a:xfrm>
            <a:off x="2438400" y="2275205"/>
            <a:ext cx="6360160" cy="7477760"/>
          </a:xfrm>
          <a:prstGeom prst="rect">
            <a:avLst/>
          </a:prstGeom>
          <a:noFill/>
        </p:spPr>
        <p:txBody>
          <a:bodyPr wrap="square" lIns="91440" tIns="45720" rIns="91440" bIns="45720" rtlCol="0" anchor="t">
            <a:spAutoFit/>
          </a:bodyPr>
          <a:lstStyle/>
          <a:p>
            <a:r>
              <a:rPr lang="en-US" altLang="en-IN" sz="3200" b="1" spc="20" dirty="0">
                <a:solidFill>
                  <a:srgbClr val="000000"/>
                </a:solidFill>
                <a:latin typeface="Times New Roman"/>
                <a:cs typeface="Times New Roman"/>
                <a:sym typeface="+mn-ea"/>
              </a:rPr>
              <a:t>Network Gateway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Honeypot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IOT Modules</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Blynk Cloud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Computer Vision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Surveillance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a:cs typeface="Times New Roman"/>
                <a:sym typeface="+mn-ea"/>
              </a:rPr>
              <a:t>Android App Module</a:t>
            </a:r>
            <a:endParaRPr lang="en-US" altLang="en-IN" sz="3200" b="1" spc="20" dirty="0">
              <a:solidFill>
                <a:srgbClr val="000000"/>
              </a:solidFill>
              <a:latin typeface="Times New Roman"/>
              <a:cs typeface="Times New Roman"/>
            </a:endParaRPr>
          </a:p>
          <a:p>
            <a:endParaRPr lang="en-US" altLang="en-IN" sz="3200" b="1" spc="20" dirty="0">
              <a:solidFill>
                <a:srgbClr val="000000"/>
              </a:solidFill>
              <a:latin typeface="Times New Roman" panose="02020603050405020304" charset="0"/>
              <a:cs typeface="Times New Roman" panose="02020603050405020304" charset="0"/>
            </a:endParaRPr>
          </a:p>
          <a:p>
            <a:endParaRPr lang="en-US" altLang="en-IN" sz="3200" b="1" spc="20" dirty="0">
              <a:solidFill>
                <a:srgbClr val="000000"/>
              </a:solidFill>
              <a:latin typeface="Times New Roman" panose="02020603050405020304" charset="0"/>
              <a:cs typeface="Times New Roman" panose="02020603050405020304" charset="0"/>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740428"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a:cs typeface="Trebuchet MS" panose="020B0603020202020204"/>
              </a:rPr>
              <a:t>NETWORK GATEWAY DASHBOARD</a:t>
            </a: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a:cs typeface="Times New Roman"/>
            </a:endParaRPr>
          </a:p>
        </p:txBody>
      </p:sp>
      <p:pic>
        <p:nvPicPr>
          <p:cNvPr id="9" name="Picture 8" descr="Screenshot 2023-05-01 195745"/>
          <p:cNvPicPr>
            <a:picLocks noChangeAspect="1"/>
          </p:cNvPicPr>
          <p:nvPr/>
        </p:nvPicPr>
        <p:blipFill>
          <a:blip r:embed="rId2"/>
          <a:stretch>
            <a:fillRect/>
          </a:stretch>
        </p:blipFill>
        <p:spPr>
          <a:xfrm>
            <a:off x="838200" y="2019300"/>
            <a:ext cx="12032615" cy="6607810"/>
          </a:xfrm>
          <a:prstGeom prst="rect">
            <a:avLst/>
          </a:prstGeom>
        </p:spPr>
      </p:pic>
      <p:sp>
        <p:nvSpPr>
          <p:cNvPr id="10" name="object 3"/>
          <p:cNvSpPr txBox="1"/>
          <p:nvPr/>
        </p:nvSpPr>
        <p:spPr>
          <a:xfrm>
            <a:off x="13487400" y="1790700"/>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a:cs typeface="Trebuchet MS" panose="020B0603020202020204"/>
              </a:rPr>
              <a:t>Features</a:t>
            </a:r>
            <a:endParaRPr lang="en-US" sz="3200">
              <a:latin typeface="Times New Roman"/>
              <a:cs typeface="Trebuchet MS" panose="020B0603020202020204"/>
            </a:endParaRPr>
          </a:p>
          <a:p>
            <a:pPr marL="12700">
              <a:lnSpc>
                <a:spcPct val="100000"/>
              </a:lnSpc>
              <a:spcBef>
                <a:spcPts val="1625"/>
              </a:spcBef>
            </a:pPr>
            <a:r>
              <a:rPr lang="en-IN" sz="2400" dirty="0">
                <a:latin typeface="Times New Roman"/>
                <a:cs typeface="Times New Roman"/>
              </a:rPr>
              <a:t>* Login functionality</a:t>
            </a:r>
          </a:p>
          <a:p>
            <a:pPr marL="12700">
              <a:lnSpc>
                <a:spcPct val="100000"/>
              </a:lnSpc>
              <a:spcBef>
                <a:spcPts val="1625"/>
              </a:spcBef>
            </a:pPr>
            <a:r>
              <a:rPr lang="en-IN" sz="2400" dirty="0">
                <a:latin typeface="Times New Roman"/>
                <a:cs typeface="Times New Roman"/>
              </a:rPr>
              <a:t>* Network IP</a:t>
            </a:r>
          </a:p>
          <a:p>
            <a:pPr marL="12700">
              <a:lnSpc>
                <a:spcPct val="100000"/>
              </a:lnSpc>
              <a:spcBef>
                <a:spcPts val="1625"/>
              </a:spcBef>
            </a:pPr>
            <a:r>
              <a:rPr lang="en-IN" sz="2400" dirty="0">
                <a:latin typeface="Times New Roman"/>
                <a:cs typeface="Times New Roman"/>
              </a:rPr>
              <a:t>* Network Speed</a:t>
            </a:r>
          </a:p>
          <a:p>
            <a:pPr marL="12700">
              <a:lnSpc>
                <a:spcPct val="100000"/>
              </a:lnSpc>
              <a:spcBef>
                <a:spcPts val="1625"/>
              </a:spcBef>
            </a:pPr>
            <a:r>
              <a:rPr lang="en-IN" sz="2400" dirty="0">
                <a:latin typeface="Times New Roman"/>
                <a:cs typeface="Times New Roman"/>
              </a:rPr>
              <a:t>* ISP</a:t>
            </a:r>
          </a:p>
          <a:p>
            <a:pPr marL="12700">
              <a:lnSpc>
                <a:spcPct val="100000"/>
              </a:lnSpc>
              <a:spcBef>
                <a:spcPts val="1625"/>
              </a:spcBef>
            </a:pPr>
            <a:r>
              <a:rPr lang="en-IN" sz="2400" dirty="0">
                <a:latin typeface="Times New Roman"/>
                <a:cs typeface="Times New Roman"/>
              </a:rPr>
              <a:t>* Network Latency</a:t>
            </a:r>
          </a:p>
          <a:p>
            <a:pPr marL="12700">
              <a:lnSpc>
                <a:spcPct val="100000"/>
              </a:lnSpc>
              <a:spcBef>
                <a:spcPts val="1625"/>
              </a:spcBef>
            </a:pPr>
            <a:r>
              <a:rPr lang="en-IN" sz="2400" dirty="0">
                <a:latin typeface="Times New Roman"/>
                <a:cs typeface="Times New Roman"/>
              </a:rPr>
              <a:t>* Router’s IP</a:t>
            </a:r>
          </a:p>
          <a:p>
            <a:pPr marL="12700">
              <a:lnSpc>
                <a:spcPct val="100000"/>
              </a:lnSpc>
              <a:spcBef>
                <a:spcPts val="1625"/>
              </a:spcBef>
            </a:pPr>
            <a:r>
              <a:rPr lang="en-IN" sz="2400" dirty="0">
                <a:latin typeface="Times New Roman"/>
                <a:cs typeface="Times New Roman"/>
              </a:rPr>
              <a:t>* DNS IP</a:t>
            </a:r>
          </a:p>
          <a:p>
            <a:pPr marL="12700">
              <a:spcBef>
                <a:spcPts val="1625"/>
              </a:spcBef>
            </a:pPr>
            <a:r>
              <a:rPr lang="en-IN" sz="2400" dirty="0">
                <a:latin typeface="Times New Roman"/>
                <a:cs typeface="Times New Roman"/>
              </a:rPr>
              <a:t>* Apache2 Network Load      Balancing</a:t>
            </a: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a:cs typeface="Trebuchet MS" panose="020B0603020202020204"/>
                <a:sym typeface="+mn-ea"/>
              </a:rPr>
              <a:t>Test it Out on your device: </a:t>
            </a:r>
            <a:endParaRPr lang="en-US">
              <a:latin typeface="Times New Roman"/>
              <a:cs typeface="Times New Roman"/>
            </a:endParaRPr>
          </a:p>
        </p:txBody>
      </p:sp>
      <p:pic>
        <p:nvPicPr>
          <p:cNvPr id="12" name="Picture 11" descr="network dashboard"/>
          <p:cNvPicPr>
            <a:picLocks noChangeAspect="1"/>
          </p:cNvPicPr>
          <p:nvPr/>
        </p:nvPicPr>
        <p:blipFill>
          <a:blip r:embed="rId3"/>
          <a:stretch>
            <a:fillRect/>
          </a:stretch>
        </p:blipFill>
        <p:spPr>
          <a:xfrm>
            <a:off x="15579090" y="7357745"/>
            <a:ext cx="1896110" cy="18961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Contents</vt:lpstr>
      <vt:lpstr>Problem Description  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home gateways. An estimate of about 10.5 Trillion Dollars is the round figure that cyber frauds are going to cost the world in the coming years.</vt:lpstr>
      <vt:lpstr>PowerPoint Presentation</vt:lpstr>
      <vt:lpstr>TECH STACK</vt:lpstr>
      <vt:lpstr>FRAMEWORK</vt:lpstr>
      <vt:lpstr>WORKFLOW</vt:lpstr>
      <vt:lpstr>PRODUCT MODULES</vt:lpstr>
      <vt:lpstr>NETWORK GATEWAY DASHBOARD</vt:lpstr>
      <vt:lpstr>HONEYPOT SYSTEM</vt:lpstr>
      <vt:lpstr>PowerPoint Presentation</vt:lpstr>
      <vt:lpstr>HARDWARE COMPONENTS</vt:lpstr>
      <vt:lpstr>IOT DEVICES</vt:lpstr>
      <vt:lpstr>BLYNK CLOUD DASHBOARD</vt:lpstr>
      <vt:lpstr>COMPUTER VISION MODULE</vt:lpstr>
      <vt:lpstr>Traction</vt:lpstr>
      <vt:lpstr>SURVEILLANCE DASHBOARD</vt:lpstr>
      <vt:lpstr>ADMIN CONTROL APPLICATION</vt:lpstr>
      <vt:lpstr>Target Market</vt:lpstr>
      <vt:lpstr>Direct  Competitors</vt:lpstr>
      <vt:lpstr>PowerPoint Presentation</vt:lpstr>
      <vt:lpstr>Step 1 Increased Use of AI and  Machine Learning</vt:lpstr>
      <vt:lpstr>Meet our Team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revision>337</cp:revision>
  <dcterms:created xsi:type="dcterms:W3CDTF">2023-04-26T08:39:00Z</dcterms:created>
  <dcterms:modified xsi:type="dcterms:W3CDTF">2023-05-19T21:52:41Z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2023-04-29T08:30:00Z</vt:filetime>
  </property>
  <property fmtid="{D5CDD505-2E9C-101B-9397-08002B2CF9AE}" pid="3" name="Creator">
    <vt:lpwstr>Canva</vt:lpwstr>
  </property>
  <property fmtid="{D5CDD505-2E9C-101B-9397-08002B2CF9AE}" pid="4" name="LastSaved">
    <vt:filetime>2023-04-29T08:30:00Z</vt:filetime>
  </property>
  <property fmtid="{D5CDD505-2E9C-101B-9397-08002B2CF9AE}" pid="5" name="ICV">
    <vt:lpwstr>17D7A334313E4DE891C7E0D0F1B2105A</vt:lpwstr>
  </property>
  <property fmtid="{D5CDD505-2E9C-101B-9397-08002B2CF9AE}" pid="6" name="KSOProductBuildVer">
    <vt:lpwstr>1033-11.2.0.11219</vt:lpwstr>
  </property>
</Properties>
</file>